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Lst>
  <p:sldSz cx="9144000" cy="5143500" type="screen16x9"/>
  <p:notesSz cx="6858000" cy="9144000"/>
  <p:embeddedFontLst>
    <p:embeddedFont>
      <p:font typeface="Roboto" panose="020B0604020202020204" charset="0"/>
      <p:regular r:id="rId36"/>
      <p:bold r:id="rId37"/>
      <p:italic r:id="rId38"/>
      <p:boldItalic r:id="rId3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0" d="100"/>
          <a:sy n="110" d="100"/>
        </p:scale>
        <p:origin x="658"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4.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2.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3.fntdata"/></Relationships>
</file>

<file path=ppt/media/image1.png>
</file>

<file path=ppt/media/image10.png>
</file>

<file path=ppt/media/image11.jp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
        <p:cNvGrpSpPr/>
        <p:nvPr/>
      </p:nvGrpSpPr>
      <p:grpSpPr>
        <a:xfrm>
          <a:off x="0" y="0"/>
          <a:ext cx="0" cy="0"/>
          <a:chOff x="0" y="0"/>
          <a:chExt cx="0" cy="0"/>
        </a:xfrm>
      </p:grpSpPr>
      <p:sp>
        <p:nvSpPr>
          <p:cNvPr id="63" name="Google Shape;63;gc6f73a04f_0_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 name="Google Shape;64;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Google Shape;120;g6b057c7c96_1_7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 name="Google Shape;121;g6b057c7c96_1_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6"/>
        <p:cNvGrpSpPr/>
        <p:nvPr/>
      </p:nvGrpSpPr>
      <p:grpSpPr>
        <a:xfrm>
          <a:off x="0" y="0"/>
          <a:ext cx="0" cy="0"/>
          <a:chOff x="0" y="0"/>
          <a:chExt cx="0" cy="0"/>
        </a:xfrm>
      </p:grpSpPr>
      <p:sp>
        <p:nvSpPr>
          <p:cNvPr id="127" name="Google Shape;127;g6b057c7c96_1_4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 name="Google Shape;128;g6b057c7c96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6b057c7c96_1_8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6b057c7c96_1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6b057c7c96_1_85: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6b057c7c96_1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g6b057c7c96_1_90: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 name="Google Shape;147;g6b057c7c96_1_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6b057c7c96_1_97: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6b057c7c96_1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743c0e44d0_0_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743c0e44d0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g70c7607bd6_0_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 name="Google Shape;167;g70c7607bd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1"/>
        <p:cNvGrpSpPr/>
        <p:nvPr/>
      </p:nvGrpSpPr>
      <p:grpSpPr>
        <a:xfrm>
          <a:off x="0" y="0"/>
          <a:ext cx="0" cy="0"/>
          <a:chOff x="0" y="0"/>
          <a:chExt cx="0" cy="0"/>
        </a:xfrm>
      </p:grpSpPr>
      <p:sp>
        <p:nvSpPr>
          <p:cNvPr id="172" name="Google Shape;172;g70c7607bd6_0_1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 name="Google Shape;173;g70c7607bd6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70c7607bd6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70c7607bd6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Google Shape;69;g6b057c7c96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 name="Google Shape;70;g6b057c7c96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43e2f4da4_0_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43e2f4d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743e2f4da4_0_12: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743e2f4da4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743e2f4da4_0_6: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743e2f4da4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4"/>
        <p:cNvGrpSpPr/>
        <p:nvPr/>
      </p:nvGrpSpPr>
      <p:grpSpPr>
        <a:xfrm>
          <a:off x="0" y="0"/>
          <a:ext cx="0" cy="0"/>
          <a:chOff x="0" y="0"/>
          <a:chExt cx="0" cy="0"/>
        </a:xfrm>
      </p:grpSpPr>
      <p:sp>
        <p:nvSpPr>
          <p:cNvPr id="205" name="Google Shape;205;g743e2f4da4_0_1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743e2f4da4_0_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70c7607bd6_0_2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70c7607bd6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743e2f4da4_0_23: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9" name="Google Shape;219;g743e2f4da4_0_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4"/>
        <p:cNvGrpSpPr/>
        <p:nvPr/>
      </p:nvGrpSpPr>
      <p:grpSpPr>
        <a:xfrm>
          <a:off x="0" y="0"/>
          <a:ext cx="0" cy="0"/>
          <a:chOff x="0" y="0"/>
          <a:chExt cx="0" cy="0"/>
        </a:xfrm>
      </p:grpSpPr>
      <p:sp>
        <p:nvSpPr>
          <p:cNvPr id="225" name="Google Shape;225;g743e2f4da4_0_30: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6" name="Google Shape;226;g743e2f4da4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743e2f4da4_0_37: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743e2f4da4_0_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70c7607bd6_0_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70c7607bd6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70c7607bd6_0_38: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70c7607bd6_0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6b057c7c96_1_1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6b057c7c96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1"/>
        <p:cNvGrpSpPr/>
        <p:nvPr/>
      </p:nvGrpSpPr>
      <p:grpSpPr>
        <a:xfrm>
          <a:off x="0" y="0"/>
          <a:ext cx="0" cy="0"/>
          <a:chOff x="0" y="0"/>
          <a:chExt cx="0" cy="0"/>
        </a:xfrm>
      </p:grpSpPr>
      <p:sp>
        <p:nvSpPr>
          <p:cNvPr id="252" name="Google Shape;252;g70c7607bd6_0_45:notes"/>
          <p:cNvSpPr>
            <a:spLocks noGrp="1" noRot="1" noChangeAspect="1"/>
          </p:cNvSpPr>
          <p:nvPr>
            <p:ph type="sldImg" idx="2"/>
          </p:nvPr>
        </p:nvSpPr>
        <p:spPr>
          <a:xfrm>
            <a:off x="381309"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70c7607bd6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70c7607bd6_0_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70c7607bd6_0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6b057c7c96_1_5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6b057c7c96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0"/>
        <p:cNvGrpSpPr/>
        <p:nvPr/>
      </p:nvGrpSpPr>
      <p:grpSpPr>
        <a:xfrm>
          <a:off x="0" y="0"/>
          <a:ext cx="0" cy="0"/>
          <a:chOff x="0" y="0"/>
          <a:chExt cx="0" cy="0"/>
        </a:xfrm>
      </p:grpSpPr>
      <p:sp>
        <p:nvSpPr>
          <p:cNvPr id="271" name="Google Shape;271;gc6f73a04f_0_4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6b057c7c96_1_2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6b057c7c96_1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6b057c7c96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6b057c7c96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6b057c7c96_1_38: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6b057c7c96_1_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6b057c7c96_1_43: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6b057c7c96_1_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g6b057c7c96_1_61: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8" name="Google Shape;108;g6b057c7c96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g6b057c7c96_1_66:notes"/>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6b057c7c96_1_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 R01" type="title">
  <p:cSld name="TITLE">
    <p:spTree>
      <p:nvGrpSpPr>
        <p:cNvPr id="1" name="Shape 9"/>
        <p:cNvGrpSpPr/>
        <p:nvPr/>
      </p:nvGrpSpPr>
      <p:grpSpPr>
        <a:xfrm>
          <a:off x="0" y="0"/>
          <a:ext cx="0" cy="0"/>
          <a:chOff x="0" y="0"/>
          <a:chExt cx="0" cy="0"/>
        </a:xfrm>
      </p:grpSpPr>
      <p:sp>
        <p:nvSpPr>
          <p:cNvPr id="10" name="Google Shape;10;p2"/>
          <p:cNvSpPr/>
          <p:nvPr/>
        </p:nvSpPr>
        <p:spPr>
          <a:xfrm flipH="1">
            <a:off x="8246400" y="4245925"/>
            <a:ext cx="897600" cy="897600"/>
          </a:xfrm>
          <a:prstGeom prst="rtTriangle">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8246400" y="4245875"/>
            <a:ext cx="897600" cy="897600"/>
          </a:xfrm>
          <a:prstGeom prst="round1Rect">
            <a:avLst>
              <a:gd name="adj" fmla="val 16667"/>
            </a:avLst>
          </a:prstGeom>
          <a:solidFill>
            <a:schemeClr val="lt1">
              <a:alpha val="6808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390525" y="1819275"/>
            <a:ext cx="8222100" cy="933600"/>
          </a:xfrm>
          <a:prstGeom prst="rect">
            <a:avLst/>
          </a:prstGeom>
        </p:spPr>
        <p:txBody>
          <a:bodyPr spcFirstLastPara="1" wrap="square" lIns="91425" tIns="91425" rIns="91425" bIns="91425" anchor="b"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3" name="Google Shape;13;p2"/>
          <p:cNvSpPr txBox="1">
            <a:spLocks noGrp="1"/>
          </p:cNvSpPr>
          <p:nvPr>
            <p:ph type="subTitle" idx="1"/>
          </p:nvPr>
        </p:nvSpPr>
        <p:spPr>
          <a:xfrm>
            <a:off x="390525" y="2789130"/>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1800"/>
              <a:buNone/>
              <a:defRPr>
                <a:solidFill>
                  <a:schemeClr val="lt1"/>
                </a:solidFill>
              </a:defRPr>
            </a:lvl1pPr>
            <a:lvl2pPr lvl="1">
              <a:lnSpc>
                <a:spcPct val="100000"/>
              </a:lnSpc>
              <a:spcBef>
                <a:spcPts val="0"/>
              </a:spcBef>
              <a:spcAft>
                <a:spcPts val="0"/>
              </a:spcAft>
              <a:buClr>
                <a:schemeClr val="lt1"/>
              </a:buClr>
              <a:buSzPts val="1800"/>
              <a:buNone/>
              <a:defRPr sz="1800">
                <a:solidFill>
                  <a:schemeClr val="lt1"/>
                </a:solidFill>
              </a:defRPr>
            </a:lvl2pPr>
            <a:lvl3pPr lvl="2">
              <a:lnSpc>
                <a:spcPct val="100000"/>
              </a:lnSpc>
              <a:spcBef>
                <a:spcPts val="0"/>
              </a:spcBef>
              <a:spcAft>
                <a:spcPts val="0"/>
              </a:spcAft>
              <a:buClr>
                <a:schemeClr val="lt1"/>
              </a:buClr>
              <a:buSzPts val="1800"/>
              <a:buNone/>
              <a:defRPr sz="1800">
                <a:solidFill>
                  <a:schemeClr val="lt1"/>
                </a:solidFill>
              </a:defRPr>
            </a:lvl3pPr>
            <a:lvl4pPr lvl="3">
              <a:lnSpc>
                <a:spcPct val="100000"/>
              </a:lnSpc>
              <a:spcBef>
                <a:spcPts val="0"/>
              </a:spcBef>
              <a:spcAft>
                <a:spcPts val="0"/>
              </a:spcAft>
              <a:buClr>
                <a:schemeClr val="lt1"/>
              </a:buClr>
              <a:buSzPts val="1800"/>
              <a:buNone/>
              <a:defRPr sz="1800">
                <a:solidFill>
                  <a:schemeClr val="lt1"/>
                </a:solidFill>
              </a:defRPr>
            </a:lvl4pPr>
            <a:lvl5pPr lvl="4">
              <a:lnSpc>
                <a:spcPct val="100000"/>
              </a:lnSpc>
              <a:spcBef>
                <a:spcPts val="0"/>
              </a:spcBef>
              <a:spcAft>
                <a:spcPts val="0"/>
              </a:spcAft>
              <a:buClr>
                <a:schemeClr val="lt1"/>
              </a:buClr>
              <a:buSzPts val="1800"/>
              <a:buNone/>
              <a:defRPr sz="1800">
                <a:solidFill>
                  <a:schemeClr val="lt1"/>
                </a:solidFill>
              </a:defRPr>
            </a:lvl5pPr>
            <a:lvl6pPr lvl="5">
              <a:lnSpc>
                <a:spcPct val="100000"/>
              </a:lnSpc>
              <a:spcBef>
                <a:spcPts val="0"/>
              </a:spcBef>
              <a:spcAft>
                <a:spcPts val="0"/>
              </a:spcAft>
              <a:buClr>
                <a:schemeClr val="lt1"/>
              </a:buClr>
              <a:buSzPts val="1800"/>
              <a:buNone/>
              <a:defRPr sz="1800">
                <a:solidFill>
                  <a:schemeClr val="lt1"/>
                </a:solidFill>
              </a:defRPr>
            </a:lvl6pPr>
            <a:lvl7pPr lvl="6">
              <a:lnSpc>
                <a:spcPct val="100000"/>
              </a:lnSpc>
              <a:spcBef>
                <a:spcPts val="0"/>
              </a:spcBef>
              <a:spcAft>
                <a:spcPts val="0"/>
              </a:spcAft>
              <a:buClr>
                <a:schemeClr val="lt1"/>
              </a:buClr>
              <a:buSzPts val="1800"/>
              <a:buNone/>
              <a:defRPr sz="1800">
                <a:solidFill>
                  <a:schemeClr val="lt1"/>
                </a:solidFill>
              </a:defRPr>
            </a:lvl7pPr>
            <a:lvl8pPr lvl="7">
              <a:lnSpc>
                <a:spcPct val="100000"/>
              </a:lnSpc>
              <a:spcBef>
                <a:spcPts val="0"/>
              </a:spcBef>
              <a:spcAft>
                <a:spcPts val="0"/>
              </a:spcAft>
              <a:buClr>
                <a:schemeClr val="lt1"/>
              </a:buClr>
              <a:buSzPts val="1800"/>
              <a:buNone/>
              <a:defRPr sz="1800">
                <a:solidFill>
                  <a:schemeClr val="lt1"/>
                </a:solidFill>
              </a:defRPr>
            </a:lvl8pPr>
            <a:lvl9pPr lvl="8">
              <a:lnSpc>
                <a:spcPct val="100000"/>
              </a:lnSpc>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4"/>
        </a:solidFill>
        <a:effectLst/>
      </p:bgPr>
    </p:bg>
    <p:spTree>
      <p:nvGrpSpPr>
        <p:cNvPr id="1" name="Shape 56"/>
        <p:cNvGrpSpPr/>
        <p:nvPr/>
      </p:nvGrpSpPr>
      <p:grpSpPr>
        <a:xfrm>
          <a:off x="0" y="0"/>
          <a:ext cx="0" cy="0"/>
          <a:chOff x="0" y="0"/>
          <a:chExt cx="0" cy="0"/>
        </a:xfrm>
      </p:grpSpPr>
      <p:sp>
        <p:nvSpPr>
          <p:cNvPr id="57" name="Google Shape;57;p11"/>
          <p:cNvSpPr txBox="1">
            <a:spLocks noGrp="1"/>
          </p:cNvSpPr>
          <p:nvPr>
            <p:ph type="title" hasCustomPrompt="1"/>
          </p:nvPr>
        </p:nvSpPr>
        <p:spPr>
          <a:xfrm>
            <a:off x="475500" y="1258525"/>
            <a:ext cx="8222100" cy="19635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12000"/>
              <a:buNone/>
              <a:defRPr sz="12000">
                <a:solidFill>
                  <a:schemeClr val="dk2"/>
                </a:solidFill>
              </a:defRPr>
            </a:lvl1pPr>
            <a:lvl2pPr lvl="1" algn="ctr">
              <a:spcBef>
                <a:spcPts val="0"/>
              </a:spcBef>
              <a:spcAft>
                <a:spcPts val="0"/>
              </a:spcAft>
              <a:buClr>
                <a:schemeClr val="dk2"/>
              </a:buClr>
              <a:buSzPts val="12000"/>
              <a:buNone/>
              <a:defRPr sz="12000">
                <a:solidFill>
                  <a:schemeClr val="dk2"/>
                </a:solidFill>
              </a:defRPr>
            </a:lvl2pPr>
            <a:lvl3pPr lvl="2" algn="ctr">
              <a:spcBef>
                <a:spcPts val="0"/>
              </a:spcBef>
              <a:spcAft>
                <a:spcPts val="0"/>
              </a:spcAft>
              <a:buClr>
                <a:schemeClr val="dk2"/>
              </a:buClr>
              <a:buSzPts val="12000"/>
              <a:buNone/>
              <a:defRPr sz="12000">
                <a:solidFill>
                  <a:schemeClr val="dk2"/>
                </a:solidFill>
              </a:defRPr>
            </a:lvl3pPr>
            <a:lvl4pPr lvl="3" algn="ctr">
              <a:spcBef>
                <a:spcPts val="0"/>
              </a:spcBef>
              <a:spcAft>
                <a:spcPts val="0"/>
              </a:spcAft>
              <a:buClr>
                <a:schemeClr val="dk2"/>
              </a:buClr>
              <a:buSzPts val="12000"/>
              <a:buNone/>
              <a:defRPr sz="12000">
                <a:solidFill>
                  <a:schemeClr val="dk2"/>
                </a:solidFill>
              </a:defRPr>
            </a:lvl4pPr>
            <a:lvl5pPr lvl="4" algn="ctr">
              <a:spcBef>
                <a:spcPts val="0"/>
              </a:spcBef>
              <a:spcAft>
                <a:spcPts val="0"/>
              </a:spcAft>
              <a:buClr>
                <a:schemeClr val="dk2"/>
              </a:buClr>
              <a:buSzPts val="12000"/>
              <a:buNone/>
              <a:defRPr sz="12000">
                <a:solidFill>
                  <a:schemeClr val="dk2"/>
                </a:solidFill>
              </a:defRPr>
            </a:lvl5pPr>
            <a:lvl6pPr lvl="5" algn="ctr">
              <a:spcBef>
                <a:spcPts val="0"/>
              </a:spcBef>
              <a:spcAft>
                <a:spcPts val="0"/>
              </a:spcAft>
              <a:buClr>
                <a:schemeClr val="dk2"/>
              </a:buClr>
              <a:buSzPts val="12000"/>
              <a:buNone/>
              <a:defRPr sz="12000">
                <a:solidFill>
                  <a:schemeClr val="dk2"/>
                </a:solidFill>
              </a:defRPr>
            </a:lvl6pPr>
            <a:lvl7pPr lvl="6" algn="ctr">
              <a:spcBef>
                <a:spcPts val="0"/>
              </a:spcBef>
              <a:spcAft>
                <a:spcPts val="0"/>
              </a:spcAft>
              <a:buClr>
                <a:schemeClr val="dk2"/>
              </a:buClr>
              <a:buSzPts val="12000"/>
              <a:buNone/>
              <a:defRPr sz="12000">
                <a:solidFill>
                  <a:schemeClr val="dk2"/>
                </a:solidFill>
              </a:defRPr>
            </a:lvl7pPr>
            <a:lvl8pPr lvl="7" algn="ctr">
              <a:spcBef>
                <a:spcPts val="0"/>
              </a:spcBef>
              <a:spcAft>
                <a:spcPts val="0"/>
              </a:spcAft>
              <a:buClr>
                <a:schemeClr val="dk2"/>
              </a:buClr>
              <a:buSzPts val="12000"/>
              <a:buNone/>
              <a:defRPr sz="12000">
                <a:solidFill>
                  <a:schemeClr val="dk2"/>
                </a:solidFill>
              </a:defRPr>
            </a:lvl8pPr>
            <a:lvl9pPr lvl="8" algn="ctr">
              <a:spcBef>
                <a:spcPts val="0"/>
              </a:spcBef>
              <a:spcAft>
                <a:spcPts val="0"/>
              </a:spcAft>
              <a:buClr>
                <a:schemeClr val="dk2"/>
              </a:buClr>
              <a:buSzPts val="12000"/>
              <a:buNone/>
              <a:defRPr sz="12000">
                <a:solidFill>
                  <a:schemeClr val="dk2"/>
                </a:solidFill>
              </a:defRPr>
            </a:lvl9pPr>
          </a:lstStyle>
          <a:p>
            <a:r>
              <a:t>xx%</a:t>
            </a:r>
          </a:p>
        </p:txBody>
      </p:sp>
      <p:sp>
        <p:nvSpPr>
          <p:cNvPr id="58" name="Google Shape;58;p11"/>
          <p:cNvSpPr txBox="1">
            <a:spLocks noGrp="1"/>
          </p:cNvSpPr>
          <p:nvPr>
            <p:ph type="body" idx="1"/>
          </p:nvPr>
        </p:nvSpPr>
        <p:spPr>
          <a:xfrm>
            <a:off x="475500" y="3304625"/>
            <a:ext cx="82221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59" name="Google Shape;59;p11"/>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4"/>
        </a:solidFill>
        <a:effectLst/>
      </p:bgPr>
    </p:bg>
    <p:spTree>
      <p:nvGrpSpPr>
        <p:cNvPr id="1" name="Shape 60"/>
        <p:cNvGrpSpPr/>
        <p:nvPr/>
      </p:nvGrpSpPr>
      <p:grpSpPr>
        <a:xfrm>
          <a:off x="0" y="0"/>
          <a:ext cx="0" cy="0"/>
          <a:chOff x="0" y="0"/>
          <a:chExt cx="0" cy="0"/>
        </a:xfrm>
      </p:grpSpPr>
      <p:sp>
        <p:nvSpPr>
          <p:cNvPr id="61" name="Google Shape;61;p12"/>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 R01"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60950" y="2065350"/>
            <a:ext cx="8222100" cy="1012800"/>
          </a:xfrm>
          <a:prstGeom prst="rect">
            <a:avLst/>
          </a:prstGeom>
        </p:spPr>
        <p:txBody>
          <a:bodyPr spcFirstLastPara="1" wrap="square" lIns="91425" tIns="91425" rIns="91425" bIns="91425" anchor="ctr" anchorCtr="0">
            <a:no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 R01" type="tx">
  <p:cSld name="TITLE_AND_BODY">
    <p:spTree>
      <p:nvGrpSpPr>
        <p:cNvPr id="1" name="Shape 16"/>
        <p:cNvGrpSpPr/>
        <p:nvPr/>
      </p:nvGrpSpPr>
      <p:grpSpPr>
        <a:xfrm>
          <a:off x="0" y="0"/>
          <a:ext cx="0" cy="0"/>
          <a:chOff x="0" y="0"/>
          <a:chExt cx="0" cy="0"/>
        </a:xfrm>
      </p:grpSpPr>
      <p:sp>
        <p:nvSpPr>
          <p:cNvPr id="17" name="Google Shape;17;p4"/>
          <p:cNvSpPr/>
          <p:nvPr/>
        </p:nvSpPr>
        <p:spPr>
          <a:xfrm rot="10800000" flipH="1">
            <a:off x="0" y="728400"/>
            <a:ext cx="9144000" cy="4085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4"/>
          <p:cNvSpPr/>
          <p:nvPr/>
        </p:nvSpPr>
        <p:spPr>
          <a:xfrm>
            <a:off x="0" y="711888"/>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471900" y="57875"/>
            <a:ext cx="8222100" cy="6705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0" name="Google Shape;20;p4"/>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lvl1pPr marL="457200" lvl="0" indent="-368300">
              <a:spcBef>
                <a:spcPts val="0"/>
              </a:spcBef>
              <a:spcAft>
                <a:spcPts val="0"/>
              </a:spcAft>
              <a:buClr>
                <a:srgbClr val="000000"/>
              </a:buClr>
              <a:buSzPts val="2200"/>
              <a:buChar char="●"/>
              <a:defRPr sz="2200">
                <a:solidFill>
                  <a:srgbClr val="000000"/>
                </a:solidFill>
              </a:defRPr>
            </a:lvl1pPr>
            <a:lvl2pPr marL="914400" lvl="1" indent="-355600">
              <a:spcBef>
                <a:spcPts val="1600"/>
              </a:spcBef>
              <a:spcAft>
                <a:spcPts val="0"/>
              </a:spcAft>
              <a:buClr>
                <a:srgbClr val="000000"/>
              </a:buClr>
              <a:buSzPts val="2000"/>
              <a:buChar char="○"/>
              <a:defRPr sz="2000">
                <a:solidFill>
                  <a:srgbClr val="000000"/>
                </a:solidFill>
              </a:defRPr>
            </a:lvl2pPr>
            <a:lvl3pPr marL="1371600" lvl="2" indent="-342900">
              <a:spcBef>
                <a:spcPts val="1600"/>
              </a:spcBef>
              <a:spcAft>
                <a:spcPts val="0"/>
              </a:spcAft>
              <a:buClr>
                <a:srgbClr val="000000"/>
              </a:buClr>
              <a:buSzPts val="1800"/>
              <a:buChar char="■"/>
              <a:defRPr sz="1800">
                <a:solidFill>
                  <a:srgbClr val="000000"/>
                </a:solidFill>
              </a:defRPr>
            </a:lvl3pPr>
            <a:lvl4pPr marL="1828800" lvl="3" indent="-330200">
              <a:spcBef>
                <a:spcPts val="1600"/>
              </a:spcBef>
              <a:spcAft>
                <a:spcPts val="0"/>
              </a:spcAft>
              <a:buClr>
                <a:srgbClr val="000000"/>
              </a:buClr>
              <a:buSzPts val="1600"/>
              <a:buChar char="●"/>
              <a:defRPr sz="1600">
                <a:solidFill>
                  <a:srgbClr val="000000"/>
                </a:solidFill>
              </a:defRPr>
            </a:lvl4pPr>
            <a:lvl5pPr marL="2286000" lvl="4" indent="-317500">
              <a:spcBef>
                <a:spcPts val="1600"/>
              </a:spcBef>
              <a:spcAft>
                <a:spcPts val="0"/>
              </a:spcAft>
              <a:buClr>
                <a:srgbClr val="000000"/>
              </a:buClr>
              <a:buSzPts val="1400"/>
              <a:buChar char="○"/>
              <a:defRPr>
                <a:solidFill>
                  <a:srgbClr val="000000"/>
                </a:solidFill>
              </a:defRPr>
            </a:lvl5pPr>
            <a:lvl6pPr marL="2743200" lvl="5" indent="-317500">
              <a:spcBef>
                <a:spcPts val="1600"/>
              </a:spcBef>
              <a:spcAft>
                <a:spcPts val="0"/>
              </a:spcAft>
              <a:buClr>
                <a:srgbClr val="000000"/>
              </a:buClr>
              <a:buSzPts val="1400"/>
              <a:buChar char="■"/>
              <a:defRPr>
                <a:solidFill>
                  <a:srgbClr val="000000"/>
                </a:solidFill>
              </a:defRPr>
            </a:lvl6pPr>
            <a:lvl7pPr marL="3200400" lvl="6" indent="-317500">
              <a:spcBef>
                <a:spcPts val="1600"/>
              </a:spcBef>
              <a:spcAft>
                <a:spcPts val="0"/>
              </a:spcAft>
              <a:buClr>
                <a:srgbClr val="000000"/>
              </a:buClr>
              <a:buSzPts val="1400"/>
              <a:buChar char="●"/>
              <a:defRPr>
                <a:solidFill>
                  <a:srgbClr val="000000"/>
                </a:solidFill>
              </a:defRPr>
            </a:lvl7pPr>
            <a:lvl8pPr marL="3657600" lvl="7" indent="-317500">
              <a:spcBef>
                <a:spcPts val="1600"/>
              </a:spcBef>
              <a:spcAft>
                <a:spcPts val="0"/>
              </a:spcAft>
              <a:buClr>
                <a:srgbClr val="000000"/>
              </a:buClr>
              <a:buSzPts val="1400"/>
              <a:buChar char="○"/>
              <a:defRPr>
                <a:solidFill>
                  <a:srgbClr val="000000"/>
                </a:solidFill>
              </a:defRPr>
            </a:lvl8pPr>
            <a:lvl9pPr marL="4114800" lvl="8" indent="-317500">
              <a:spcBef>
                <a:spcPts val="1600"/>
              </a:spcBef>
              <a:spcAft>
                <a:spcPts val="1600"/>
              </a:spcAft>
              <a:buSzPts val="1400"/>
              <a:buChar char="■"/>
              <a:defRPr/>
            </a:lvl9pPr>
          </a:lstStyle>
          <a:p>
            <a:endParaRPr/>
          </a:p>
        </p:txBody>
      </p:sp>
      <p:sp>
        <p:nvSpPr>
          <p:cNvPr id="21" name="Google Shape;21;p4"/>
          <p:cNvSpPr txBox="1">
            <a:spLocks noGrp="1"/>
          </p:cNvSpPr>
          <p:nvPr>
            <p:ph type="sldNum" idx="12"/>
          </p:nvPr>
        </p:nvSpPr>
        <p:spPr>
          <a:xfrm>
            <a:off x="8523550" y="4813799"/>
            <a:ext cx="548700" cy="2754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p:nvPr/>
        </p:nvSpPr>
        <p:spPr>
          <a:xfrm>
            <a:off x="471900" y="4803525"/>
            <a:ext cx="8133300" cy="296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b="1">
                <a:solidFill>
                  <a:srgbClr val="FFFFFF"/>
                </a:solidFill>
                <a:latin typeface="Roboto"/>
                <a:ea typeface="Roboto"/>
                <a:cs typeface="Roboto"/>
                <a:sym typeface="Roboto"/>
              </a:rPr>
              <a:t>IT2304.XỬ LÍ DỮ LIỆU LỚN.Final</a:t>
            </a:r>
            <a:endParaRPr b="1">
              <a:solidFill>
                <a:srgbClr val="FFFFFF"/>
              </a:solidFill>
              <a:latin typeface="Roboto"/>
              <a:ea typeface="Roboto"/>
              <a:cs typeface="Roboto"/>
              <a:sym typeface="Roboto"/>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3"/>
        <p:cNvGrpSpPr/>
        <p:nvPr/>
      </p:nvGrpSpPr>
      <p:grpSpPr>
        <a:xfrm>
          <a:off x="0" y="0"/>
          <a:ext cx="0" cy="0"/>
          <a:chOff x="0" y="0"/>
          <a:chExt cx="0" cy="0"/>
        </a:xfrm>
      </p:grpSpPr>
      <p:sp>
        <p:nvSpPr>
          <p:cNvPr id="24" name="Google Shape;24;p5"/>
          <p:cNvSpPr/>
          <p:nvPr/>
        </p:nvSpPr>
        <p:spPr>
          <a:xfrm rot="10800000" flipH="1">
            <a:off x="0" y="1686000"/>
            <a:ext cx="9144000" cy="3457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p:nvPr/>
        </p:nvSpPr>
        <p:spPr>
          <a:xfrm>
            <a:off x="0" y="168600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5"/>
          <p:cNvSpPr txBox="1">
            <a:spLocks noGrp="1"/>
          </p:cNvSpPr>
          <p:nvPr>
            <p:ph type="title"/>
          </p:nvPr>
        </p:nvSpPr>
        <p:spPr>
          <a:xfrm>
            <a:off x="471900" y="738725"/>
            <a:ext cx="8222100" cy="767700"/>
          </a:xfrm>
          <a:prstGeom prst="rect">
            <a:avLst/>
          </a:prstGeom>
        </p:spPr>
        <p:txBody>
          <a:bodyPr spcFirstLastPara="1" wrap="square" lIns="91425" tIns="91425" rIns="91425" bIns="91425" anchor="b" anchorCtr="0">
            <a:noAutofit/>
          </a:bodyPr>
          <a:lstStyle>
            <a:lvl1pPr lvl="0">
              <a:spcBef>
                <a:spcPts val="0"/>
              </a:spcBef>
              <a:spcAft>
                <a:spcPts val="0"/>
              </a:spcAft>
              <a:buSzPts val="3200"/>
              <a:buNone/>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7" name="Google Shape;27;p5"/>
          <p:cNvSpPr txBox="1">
            <a:spLocks noGrp="1"/>
          </p:cNvSpPr>
          <p:nvPr>
            <p:ph type="body" idx="1"/>
          </p:nvPr>
        </p:nvSpPr>
        <p:spPr>
          <a:xfrm>
            <a:off x="47190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8" name="Google Shape;28;p5"/>
          <p:cNvSpPr txBox="1">
            <a:spLocks noGrp="1"/>
          </p:cNvSpPr>
          <p:nvPr>
            <p:ph type="body" idx="2"/>
          </p:nvPr>
        </p:nvSpPr>
        <p:spPr>
          <a:xfrm>
            <a:off x="4694250" y="1919075"/>
            <a:ext cx="3999900" cy="27102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9" name="Google Shape;29;p5"/>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p:nvPr/>
        </p:nvSpPr>
        <p:spPr>
          <a:xfrm rot="10800000" flipH="1">
            <a:off x="0" y="656400"/>
            <a:ext cx="9144000" cy="44871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6"/>
          <p:cNvSpPr/>
          <p:nvPr/>
        </p:nvSpPr>
        <p:spPr>
          <a:xfrm>
            <a:off x="0" y="656350"/>
            <a:ext cx="91440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6"/>
          <p:cNvSpPr txBox="1">
            <a:spLocks noGrp="1"/>
          </p:cNvSpPr>
          <p:nvPr>
            <p:ph type="title"/>
          </p:nvPr>
        </p:nvSpPr>
        <p:spPr>
          <a:xfrm>
            <a:off x="98250" y="16350"/>
            <a:ext cx="8826600" cy="602700"/>
          </a:xfrm>
          <a:prstGeom prst="rect">
            <a:avLst/>
          </a:prstGeom>
        </p:spPr>
        <p:txBody>
          <a:bodyPr spcFirstLastPara="1" wrap="square" lIns="91425" tIns="91425" rIns="91425" bIns="91425" anchor="ctr" anchorCtr="0">
            <a:noAutofit/>
          </a:bodyPr>
          <a:lstStyle>
            <a:lvl1pPr lvl="0">
              <a:spcBef>
                <a:spcPts val="0"/>
              </a:spcBef>
              <a:spcAft>
                <a:spcPts val="0"/>
              </a:spcAft>
              <a:buSzPts val="1800"/>
              <a:buNone/>
              <a:defRPr sz="1800"/>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a:endParaRPr/>
          </a:p>
        </p:txBody>
      </p:sp>
      <p:sp>
        <p:nvSpPr>
          <p:cNvPr id="34" name="Google Shape;34;p6"/>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5"/>
        <p:cNvGrpSpPr/>
        <p:nvPr/>
      </p:nvGrpSpPr>
      <p:grpSpPr>
        <a:xfrm>
          <a:off x="0" y="0"/>
          <a:ext cx="0" cy="0"/>
          <a:chOff x="0" y="0"/>
          <a:chExt cx="0" cy="0"/>
        </a:xfrm>
      </p:grpSpPr>
      <p:sp>
        <p:nvSpPr>
          <p:cNvPr id="36" name="Google Shape;36;p7"/>
          <p:cNvSpPr txBox="1"/>
          <p:nvPr/>
        </p:nvSpPr>
        <p:spPr>
          <a:xfrm rot="10800000" flipH="1">
            <a:off x="3276600" y="25"/>
            <a:ext cx="58674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7"/>
          <p:cNvSpPr/>
          <p:nvPr/>
        </p:nvSpPr>
        <p:spPr>
          <a:xfrm rot="-5400000">
            <a:off x="759150" y="2517450"/>
            <a:ext cx="51435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7"/>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9" name="Google Shape;39;p7"/>
          <p:cNvSpPr txBox="1">
            <a:spLocks noGrp="1"/>
          </p:cNvSpPr>
          <p:nvPr>
            <p:ph type="body" idx="1"/>
          </p:nvPr>
        </p:nvSpPr>
        <p:spPr>
          <a:xfrm>
            <a:off x="226075" y="1465800"/>
            <a:ext cx="2808000" cy="31635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Clr>
                <a:schemeClr val="lt1"/>
              </a:buClr>
              <a:buSzPts val="1200"/>
              <a:buChar char="●"/>
              <a:defRPr sz="1200">
                <a:solidFill>
                  <a:schemeClr val="lt1"/>
                </a:solidFill>
              </a:defRPr>
            </a:lvl1pPr>
            <a:lvl2pPr marL="914400" lvl="1" indent="-304800">
              <a:spcBef>
                <a:spcPts val="1600"/>
              </a:spcBef>
              <a:spcAft>
                <a:spcPts val="0"/>
              </a:spcAft>
              <a:buClr>
                <a:schemeClr val="lt1"/>
              </a:buClr>
              <a:buSzPts val="1200"/>
              <a:buChar char="○"/>
              <a:defRPr sz="1200">
                <a:solidFill>
                  <a:schemeClr val="lt1"/>
                </a:solidFill>
              </a:defRPr>
            </a:lvl2pPr>
            <a:lvl3pPr marL="1371600" lvl="2" indent="-304800">
              <a:spcBef>
                <a:spcPts val="1600"/>
              </a:spcBef>
              <a:spcAft>
                <a:spcPts val="0"/>
              </a:spcAft>
              <a:buClr>
                <a:schemeClr val="lt1"/>
              </a:buClr>
              <a:buSzPts val="1200"/>
              <a:buChar char="■"/>
              <a:defRPr sz="1200">
                <a:solidFill>
                  <a:schemeClr val="lt1"/>
                </a:solidFill>
              </a:defRPr>
            </a:lvl3pPr>
            <a:lvl4pPr marL="1828800" lvl="3" indent="-304800">
              <a:spcBef>
                <a:spcPts val="1600"/>
              </a:spcBef>
              <a:spcAft>
                <a:spcPts val="0"/>
              </a:spcAft>
              <a:buClr>
                <a:schemeClr val="lt1"/>
              </a:buClr>
              <a:buSzPts val="1200"/>
              <a:buChar char="●"/>
              <a:defRPr sz="1200">
                <a:solidFill>
                  <a:schemeClr val="lt1"/>
                </a:solidFill>
              </a:defRPr>
            </a:lvl4pPr>
            <a:lvl5pPr marL="2286000" lvl="4" indent="-304800">
              <a:spcBef>
                <a:spcPts val="1600"/>
              </a:spcBef>
              <a:spcAft>
                <a:spcPts val="0"/>
              </a:spcAft>
              <a:buClr>
                <a:schemeClr val="lt1"/>
              </a:buClr>
              <a:buSzPts val="1200"/>
              <a:buChar char="○"/>
              <a:defRPr sz="1200">
                <a:solidFill>
                  <a:schemeClr val="lt1"/>
                </a:solidFill>
              </a:defRPr>
            </a:lvl5pPr>
            <a:lvl6pPr marL="2743200" lvl="5" indent="-304800">
              <a:spcBef>
                <a:spcPts val="1600"/>
              </a:spcBef>
              <a:spcAft>
                <a:spcPts val="0"/>
              </a:spcAft>
              <a:buClr>
                <a:schemeClr val="lt1"/>
              </a:buClr>
              <a:buSzPts val="1200"/>
              <a:buChar char="■"/>
              <a:defRPr sz="1200">
                <a:solidFill>
                  <a:schemeClr val="lt1"/>
                </a:solidFill>
              </a:defRPr>
            </a:lvl6pPr>
            <a:lvl7pPr marL="3200400" lvl="6" indent="-304800">
              <a:spcBef>
                <a:spcPts val="1600"/>
              </a:spcBef>
              <a:spcAft>
                <a:spcPts val="0"/>
              </a:spcAft>
              <a:buClr>
                <a:schemeClr val="lt1"/>
              </a:buClr>
              <a:buSzPts val="1200"/>
              <a:buChar char="●"/>
              <a:defRPr sz="1200">
                <a:solidFill>
                  <a:schemeClr val="lt1"/>
                </a:solidFill>
              </a:defRPr>
            </a:lvl7pPr>
            <a:lvl8pPr marL="3657600" lvl="7" indent="-304800">
              <a:spcBef>
                <a:spcPts val="1600"/>
              </a:spcBef>
              <a:spcAft>
                <a:spcPts val="0"/>
              </a:spcAft>
              <a:buClr>
                <a:schemeClr val="lt1"/>
              </a:buClr>
              <a:buSzPts val="1200"/>
              <a:buChar char="○"/>
              <a:defRPr sz="1200">
                <a:solidFill>
                  <a:schemeClr val="lt1"/>
                </a:solidFill>
              </a:defRPr>
            </a:lvl8pPr>
            <a:lvl9pPr marL="4114800" lvl="8" indent="-304800">
              <a:spcBef>
                <a:spcPts val="1600"/>
              </a:spcBef>
              <a:spcAft>
                <a:spcPts val="1600"/>
              </a:spcAft>
              <a:buClr>
                <a:schemeClr val="lt1"/>
              </a:buClr>
              <a:buSzPts val="1200"/>
              <a:buChar char="■"/>
              <a:defRPr sz="1200">
                <a:solidFill>
                  <a:schemeClr val="lt1"/>
                </a:solidFill>
              </a:defRPr>
            </a:lvl9pPr>
          </a:lstStyle>
          <a:p>
            <a:endParaRPr/>
          </a:p>
        </p:txBody>
      </p:sp>
      <p:sp>
        <p:nvSpPr>
          <p:cNvPr id="40" name="Google Shape;40;p7"/>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1"/>
        <p:cNvGrpSpPr/>
        <p:nvPr/>
      </p:nvGrpSpPr>
      <p:grpSpPr>
        <a:xfrm>
          <a:off x="0" y="0"/>
          <a:ext cx="0" cy="0"/>
          <a:chOff x="0" y="0"/>
          <a:chExt cx="0" cy="0"/>
        </a:xfrm>
      </p:grpSpPr>
      <p:sp>
        <p:nvSpPr>
          <p:cNvPr id="42" name="Google Shape;42;p8"/>
          <p:cNvSpPr txBox="1">
            <a:spLocks noGrp="1"/>
          </p:cNvSpPr>
          <p:nvPr>
            <p:ph type="title"/>
          </p:nvPr>
        </p:nvSpPr>
        <p:spPr>
          <a:xfrm>
            <a:off x="490250" y="488250"/>
            <a:ext cx="62271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sp>
        <p:nvSpPr>
          <p:cNvPr id="43" name="Google Shape;43;p8"/>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4"/>
        <p:cNvGrpSpPr/>
        <p:nvPr/>
      </p:nvGrpSpPr>
      <p:grpSpPr>
        <a:xfrm>
          <a:off x="0" y="0"/>
          <a:ext cx="0" cy="0"/>
          <a:chOff x="0" y="0"/>
          <a:chExt cx="0" cy="0"/>
        </a:xfrm>
      </p:grpSpPr>
      <p:sp>
        <p:nvSpPr>
          <p:cNvPr id="45" name="Google Shape;45;p9"/>
          <p:cNvSpPr/>
          <p:nvPr/>
        </p:nvSpPr>
        <p:spPr>
          <a:xfrm flipH="1">
            <a:off x="0" y="0"/>
            <a:ext cx="4572000" cy="51435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p:nvPr/>
        </p:nvSpPr>
        <p:spPr>
          <a:xfrm rot="5400000">
            <a:off x="1946425" y="2517750"/>
            <a:ext cx="5142900" cy="1086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dk2"/>
              </a:buClr>
              <a:buSzPts val="4200"/>
              <a:buNone/>
              <a:defRPr sz="4200">
                <a:solidFill>
                  <a:schemeClr val="dk2"/>
                </a:solidFill>
              </a:defRPr>
            </a:lvl1pPr>
            <a:lvl2pPr lvl="1" algn="ctr">
              <a:spcBef>
                <a:spcPts val="0"/>
              </a:spcBef>
              <a:spcAft>
                <a:spcPts val="0"/>
              </a:spcAft>
              <a:buClr>
                <a:schemeClr val="dk2"/>
              </a:buClr>
              <a:buSzPts val="4200"/>
              <a:buNone/>
              <a:defRPr sz="4200">
                <a:solidFill>
                  <a:schemeClr val="dk2"/>
                </a:solidFill>
              </a:defRPr>
            </a:lvl2pPr>
            <a:lvl3pPr lvl="2" algn="ctr">
              <a:spcBef>
                <a:spcPts val="0"/>
              </a:spcBef>
              <a:spcAft>
                <a:spcPts val="0"/>
              </a:spcAft>
              <a:buClr>
                <a:schemeClr val="dk2"/>
              </a:buClr>
              <a:buSzPts val="4200"/>
              <a:buNone/>
              <a:defRPr sz="4200">
                <a:solidFill>
                  <a:schemeClr val="dk2"/>
                </a:solidFill>
              </a:defRPr>
            </a:lvl3pPr>
            <a:lvl4pPr lvl="3" algn="ctr">
              <a:spcBef>
                <a:spcPts val="0"/>
              </a:spcBef>
              <a:spcAft>
                <a:spcPts val="0"/>
              </a:spcAft>
              <a:buClr>
                <a:schemeClr val="dk2"/>
              </a:buClr>
              <a:buSzPts val="4200"/>
              <a:buNone/>
              <a:defRPr sz="4200">
                <a:solidFill>
                  <a:schemeClr val="dk2"/>
                </a:solidFill>
              </a:defRPr>
            </a:lvl4pPr>
            <a:lvl5pPr lvl="4" algn="ctr">
              <a:spcBef>
                <a:spcPts val="0"/>
              </a:spcBef>
              <a:spcAft>
                <a:spcPts val="0"/>
              </a:spcAft>
              <a:buClr>
                <a:schemeClr val="dk2"/>
              </a:buClr>
              <a:buSzPts val="4200"/>
              <a:buNone/>
              <a:defRPr sz="4200">
                <a:solidFill>
                  <a:schemeClr val="dk2"/>
                </a:solidFill>
              </a:defRPr>
            </a:lvl5pPr>
            <a:lvl6pPr lvl="5" algn="ctr">
              <a:spcBef>
                <a:spcPts val="0"/>
              </a:spcBef>
              <a:spcAft>
                <a:spcPts val="0"/>
              </a:spcAft>
              <a:buClr>
                <a:schemeClr val="dk2"/>
              </a:buClr>
              <a:buSzPts val="4200"/>
              <a:buNone/>
              <a:defRPr sz="4200">
                <a:solidFill>
                  <a:schemeClr val="dk2"/>
                </a:solidFill>
              </a:defRPr>
            </a:lvl6pPr>
            <a:lvl7pPr lvl="6" algn="ctr">
              <a:spcBef>
                <a:spcPts val="0"/>
              </a:spcBef>
              <a:spcAft>
                <a:spcPts val="0"/>
              </a:spcAft>
              <a:buClr>
                <a:schemeClr val="dk2"/>
              </a:buClr>
              <a:buSzPts val="4200"/>
              <a:buNone/>
              <a:defRPr sz="4200">
                <a:solidFill>
                  <a:schemeClr val="dk2"/>
                </a:solidFill>
              </a:defRPr>
            </a:lvl7pPr>
            <a:lvl8pPr lvl="7" algn="ctr">
              <a:spcBef>
                <a:spcPts val="0"/>
              </a:spcBef>
              <a:spcAft>
                <a:spcPts val="0"/>
              </a:spcAft>
              <a:buClr>
                <a:schemeClr val="dk2"/>
              </a:buClr>
              <a:buSzPts val="4200"/>
              <a:buNone/>
              <a:defRPr sz="4200">
                <a:solidFill>
                  <a:schemeClr val="dk2"/>
                </a:solidFill>
              </a:defRPr>
            </a:lvl8pPr>
            <a:lvl9pPr lvl="8" algn="ctr">
              <a:spcBef>
                <a:spcPts val="0"/>
              </a:spcBef>
              <a:spcAft>
                <a:spcPts val="0"/>
              </a:spcAft>
              <a:buClr>
                <a:schemeClr val="dk2"/>
              </a:buClr>
              <a:buSzPts val="4200"/>
              <a:buNone/>
              <a:defRPr sz="4200">
                <a:solidFill>
                  <a:schemeClr val="dk2"/>
                </a:solidFill>
              </a:defRPr>
            </a:lvl9pPr>
          </a:lstStyle>
          <a:p>
            <a:endParaRPr/>
          </a:p>
        </p:txBody>
      </p:sp>
      <p:sp>
        <p:nvSpPr>
          <p:cNvPr id="48" name="Google Shape;48;p9"/>
          <p:cNvSpPr txBox="1">
            <a:spLocks noGrp="1"/>
          </p:cNvSpPr>
          <p:nvPr>
            <p:ph type="subTitle" idx="1"/>
          </p:nvPr>
        </p:nvSpPr>
        <p:spPr>
          <a:xfrm>
            <a:off x="265500" y="2779467"/>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49" name="Google Shape;4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a:endParaRPr/>
          </a:p>
        </p:txBody>
      </p:sp>
      <p:sp>
        <p:nvSpPr>
          <p:cNvPr id="50" name="Google Shape;50;p9"/>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1"/>
        <p:cNvGrpSpPr/>
        <p:nvPr/>
      </p:nvGrpSpPr>
      <p:grpSpPr>
        <a:xfrm>
          <a:off x="0" y="0"/>
          <a:ext cx="0" cy="0"/>
          <a:chOff x="0" y="0"/>
          <a:chExt cx="0" cy="0"/>
        </a:xfrm>
      </p:grpSpPr>
      <p:sp>
        <p:nvSpPr>
          <p:cNvPr id="52" name="Google Shape;52;p10"/>
          <p:cNvSpPr txBox="1"/>
          <p:nvPr/>
        </p:nvSpPr>
        <p:spPr>
          <a:xfrm rot="10800000" flipH="1">
            <a:off x="0" y="0"/>
            <a:ext cx="9144000" cy="4695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10"/>
          <p:cNvSpPr/>
          <p:nvPr/>
        </p:nvSpPr>
        <p:spPr>
          <a:xfrm rot="10800000" flipH="1">
            <a:off x="0" y="4622725"/>
            <a:ext cx="9144000" cy="74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10"/>
          <p:cNvSpPr txBox="1">
            <a:spLocks noGrp="1"/>
          </p:cNvSpPr>
          <p:nvPr>
            <p:ph type="body" idx="1"/>
          </p:nvPr>
        </p:nvSpPr>
        <p:spPr>
          <a:xfrm>
            <a:off x="57150" y="4163425"/>
            <a:ext cx="8382000" cy="4467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Clr>
                <a:schemeClr val="lt1"/>
              </a:buClr>
              <a:buSzPts val="1200"/>
              <a:buNone/>
              <a:defRPr sz="1200">
                <a:solidFill>
                  <a:schemeClr val="lt1"/>
                </a:solidFill>
              </a:defRPr>
            </a:lvl1pPr>
          </a:lstStyle>
          <a:p>
            <a:endParaRPr/>
          </a:p>
        </p:txBody>
      </p:sp>
      <p:sp>
        <p:nvSpPr>
          <p:cNvPr id="55" name="Google Shape;55;p10"/>
          <p:cNvSpPr txBox="1">
            <a:spLocks noGrp="1"/>
          </p:cNvSpPr>
          <p:nvPr>
            <p:ph type="sldNum" idx="12"/>
          </p:nvPr>
        </p:nvSpPr>
        <p:spPr>
          <a:xfrm>
            <a:off x="8523541" y="4695623"/>
            <a:ext cx="548700" cy="393600"/>
          </a:xfrm>
          <a:prstGeom prst="rect">
            <a:avLst/>
          </a:prstGeom>
        </p:spPr>
        <p:txBody>
          <a:bodyPr spcFirstLastPara="1" wrap="square" lIns="91425" tIns="91425" rIns="91425" bIns="91425" anchor="ctr" anchorCtr="0">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terial">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71900" y="738725"/>
            <a:ext cx="8222100" cy="7677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1pPr>
            <a:lvl2pPr lvl="1">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2pPr>
            <a:lvl3pPr lvl="2">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3pPr>
            <a:lvl4pPr lvl="3">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4pPr>
            <a:lvl5pPr lvl="4">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5pPr>
            <a:lvl6pPr lvl="5">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6pPr>
            <a:lvl7pPr lvl="6">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7pPr>
            <a:lvl8pPr lvl="7">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8pPr>
            <a:lvl9pPr lvl="8">
              <a:spcBef>
                <a:spcPts val="0"/>
              </a:spcBef>
              <a:spcAft>
                <a:spcPts val="0"/>
              </a:spcAft>
              <a:buClr>
                <a:schemeClr val="lt1"/>
              </a:buClr>
              <a:buSzPts val="3200"/>
              <a:buFont typeface="Roboto"/>
              <a:buNone/>
              <a:defRPr sz="3200">
                <a:solidFill>
                  <a:schemeClr val="lt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71900" y="1919075"/>
            <a:ext cx="8222100" cy="27102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Font typeface="Roboto"/>
              <a:buChar char="●"/>
              <a:defRPr sz="1800">
                <a:solidFill>
                  <a:schemeClr val="lt2"/>
                </a:solidFill>
                <a:latin typeface="Roboto"/>
                <a:ea typeface="Roboto"/>
                <a:cs typeface="Roboto"/>
                <a:sym typeface="Roboto"/>
              </a:defRPr>
            </a:lvl1pPr>
            <a:lvl2pPr marL="914400" lvl="1"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2pPr>
            <a:lvl3pPr marL="1371600" lvl="2"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3pPr>
            <a:lvl4pPr marL="1828800" lvl="3"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4pPr>
            <a:lvl5pPr marL="2286000" lvl="4"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5pPr>
            <a:lvl6pPr marL="2743200" lvl="5"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6pPr>
            <a:lvl7pPr marL="3200400" lvl="6"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7pPr>
            <a:lvl8pPr marL="3657600" lvl="7" indent="-317500">
              <a:lnSpc>
                <a:spcPct val="115000"/>
              </a:lnSpc>
              <a:spcBef>
                <a:spcPts val="1600"/>
              </a:spcBef>
              <a:spcAft>
                <a:spcPts val="0"/>
              </a:spcAft>
              <a:buClr>
                <a:schemeClr val="lt2"/>
              </a:buClr>
              <a:buSzPts val="1400"/>
              <a:buFont typeface="Roboto"/>
              <a:buChar char="○"/>
              <a:defRPr>
                <a:solidFill>
                  <a:schemeClr val="lt2"/>
                </a:solidFill>
                <a:latin typeface="Roboto"/>
                <a:ea typeface="Roboto"/>
                <a:cs typeface="Roboto"/>
                <a:sym typeface="Roboto"/>
              </a:defRPr>
            </a:lvl8pPr>
            <a:lvl9pPr marL="4114800" lvl="8" indent="-317500">
              <a:lnSpc>
                <a:spcPct val="115000"/>
              </a:lnSpc>
              <a:spcBef>
                <a:spcPts val="1600"/>
              </a:spcBef>
              <a:spcAft>
                <a:spcPts val="1600"/>
              </a:spcAft>
              <a:buClr>
                <a:schemeClr val="lt2"/>
              </a:buClr>
              <a:buSzPts val="1400"/>
              <a:buFont typeface="Roboto"/>
              <a:buChar char="■"/>
              <a:defRPr>
                <a:solidFill>
                  <a:schemeClr val="lt2"/>
                </a:solidFill>
                <a:latin typeface="Roboto"/>
                <a:ea typeface="Roboto"/>
                <a:cs typeface="Roboto"/>
                <a:sym typeface="Roboto"/>
              </a:defRPr>
            </a:lvl9pPr>
          </a:lstStyle>
          <a:p>
            <a:endParaRPr/>
          </a:p>
        </p:txBody>
      </p:sp>
      <p:sp>
        <p:nvSpPr>
          <p:cNvPr id="8" name="Google Shape;8;p1"/>
          <p:cNvSpPr txBox="1">
            <a:spLocks noGrp="1"/>
          </p:cNvSpPr>
          <p:nvPr>
            <p:ph type="sldNum" idx="12"/>
          </p:nvPr>
        </p:nvSpPr>
        <p:spPr>
          <a:xfrm>
            <a:off x="8523541" y="4695623"/>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latin typeface="Roboto"/>
                <a:ea typeface="Roboto"/>
                <a:cs typeface="Roboto"/>
                <a:sym typeface="Roboto"/>
              </a:defRPr>
            </a:lvl1pPr>
            <a:lvl2pPr lvl="1" algn="r">
              <a:buNone/>
              <a:defRPr sz="1000">
                <a:solidFill>
                  <a:schemeClr val="lt2"/>
                </a:solidFill>
                <a:latin typeface="Roboto"/>
                <a:ea typeface="Roboto"/>
                <a:cs typeface="Roboto"/>
                <a:sym typeface="Roboto"/>
              </a:defRPr>
            </a:lvl2pPr>
            <a:lvl3pPr lvl="2" algn="r">
              <a:buNone/>
              <a:defRPr sz="1000">
                <a:solidFill>
                  <a:schemeClr val="lt2"/>
                </a:solidFill>
                <a:latin typeface="Roboto"/>
                <a:ea typeface="Roboto"/>
                <a:cs typeface="Roboto"/>
                <a:sym typeface="Roboto"/>
              </a:defRPr>
            </a:lvl3pPr>
            <a:lvl4pPr lvl="3" algn="r">
              <a:buNone/>
              <a:defRPr sz="1000">
                <a:solidFill>
                  <a:schemeClr val="lt2"/>
                </a:solidFill>
                <a:latin typeface="Roboto"/>
                <a:ea typeface="Roboto"/>
                <a:cs typeface="Roboto"/>
                <a:sym typeface="Roboto"/>
              </a:defRPr>
            </a:lvl4pPr>
            <a:lvl5pPr lvl="4" algn="r">
              <a:buNone/>
              <a:defRPr sz="1000">
                <a:solidFill>
                  <a:schemeClr val="lt2"/>
                </a:solidFill>
                <a:latin typeface="Roboto"/>
                <a:ea typeface="Roboto"/>
                <a:cs typeface="Roboto"/>
                <a:sym typeface="Roboto"/>
              </a:defRPr>
            </a:lvl5pPr>
            <a:lvl6pPr lvl="5" algn="r">
              <a:buNone/>
              <a:defRPr sz="1000">
                <a:solidFill>
                  <a:schemeClr val="lt2"/>
                </a:solidFill>
                <a:latin typeface="Roboto"/>
                <a:ea typeface="Roboto"/>
                <a:cs typeface="Roboto"/>
                <a:sym typeface="Roboto"/>
              </a:defRPr>
            </a:lvl6pPr>
            <a:lvl7pPr lvl="6" algn="r">
              <a:buNone/>
              <a:defRPr sz="1000">
                <a:solidFill>
                  <a:schemeClr val="lt2"/>
                </a:solidFill>
                <a:latin typeface="Roboto"/>
                <a:ea typeface="Roboto"/>
                <a:cs typeface="Roboto"/>
                <a:sym typeface="Roboto"/>
              </a:defRPr>
            </a:lvl7pPr>
            <a:lvl8pPr lvl="7" algn="r">
              <a:buNone/>
              <a:defRPr sz="1000">
                <a:solidFill>
                  <a:schemeClr val="lt2"/>
                </a:solidFill>
                <a:latin typeface="Roboto"/>
                <a:ea typeface="Roboto"/>
                <a:cs typeface="Roboto"/>
                <a:sym typeface="Roboto"/>
              </a:defRPr>
            </a:lvl8pPr>
            <a:lvl9pPr lvl="8" algn="r">
              <a:buNone/>
              <a:defRPr sz="1000">
                <a:solidFill>
                  <a:schemeClr val="lt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HaLamUs/advertising-campaign-analysis" TargetMode="External"/><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hyperlink" Target="https://spark.apache.org/docs/latest/cluster-overview.html" TargetMode="External"/><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8.jpg"/></Relationships>
</file>

<file path=ppt/slides/_rels/slide1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en.wikipedia.org/wiki/Feedforward_neural_network" TargetMode="External"/><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hyperlink" Target="https://spark.apache.org/docs/latest/ml-classification-regression.html#multilayer-perceptron-classifier" TargetMode="External"/></Relationships>
</file>

<file path=ppt/slides/_rels/slide21.xml.rels><?xml version="1.0" encoding="UTF-8" standalone="yes"?>
<Relationships xmlns="http://schemas.openxmlformats.org/package/2006/relationships"><Relationship Id="rId3" Type="http://schemas.openxmlformats.org/officeDocument/2006/relationships/hyperlink" Target="http://ai.stanford.edu/~amaas/data/sentiment/" TargetMode="External"/><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hyperlink" Target="https://nbviewer.jupyter.org/github/lenguyensonnguyen/bigdata-ch1702039-2019/blob/master/semantic_analysis_train-model_notebook1.ipynb" TargetMode="External"/><Relationship Id="rId2" Type="http://schemas.openxmlformats.org/officeDocument/2006/relationships/notesSlide" Target="../notesSlides/notesSlide22.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23.xml.rels><?xml version="1.0" encoding="UTF-8" standalone="yes"?>
<Relationships xmlns="http://schemas.openxmlformats.org/package/2006/relationships"><Relationship Id="rId3" Type="http://schemas.openxmlformats.org/officeDocument/2006/relationships/hyperlink" Target="https://nbviewer.jupyter.org/github/lenguyensonnguyen/bigdata-ch1702039-2019/blob/master/semantic_analysis_test-model_notebook1.ipynb" TargetMode="External"/><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https://bigdl-project.github.io/0.9.0" TargetMode="External"/><Relationship Id="rId2" Type="http://schemas.openxmlformats.org/officeDocument/2006/relationships/notesSlide" Target="../notesSlides/notesSlide24.xml"/><Relationship Id="rId1" Type="http://schemas.openxmlformats.org/officeDocument/2006/relationships/slideLayout" Target="../slideLayouts/slideLayout3.xml"/><Relationship Id="rId4" Type="http://schemas.openxmlformats.org/officeDocument/2006/relationships/image" Target="../media/image11.jpg"/></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3" Type="http://schemas.openxmlformats.org/officeDocument/2006/relationships/hyperlink" Target="https://nbviewer.jupyter.org/github/lenguyensonnguyen/bigdata-ch1702039-2019/blob/master/semantic_analysis_train-evaluation-model_BIGDL-notebook1.ipynb" TargetMode="External"/><Relationship Id="rId2" Type="http://schemas.openxmlformats.org/officeDocument/2006/relationships/notesSlide" Target="../notesSlides/notesSlide26.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27.xml.rels><?xml version="1.0" encoding="UTF-8" standalone="yes"?>
<Relationships xmlns="http://schemas.openxmlformats.org/package/2006/relationships"><Relationship Id="rId3" Type="http://schemas.openxmlformats.org/officeDocument/2006/relationships/hyperlink" Target="https://spark.apache.org/docs/latest/streaming-programming-guide.html" TargetMode="External"/><Relationship Id="rId2" Type="http://schemas.openxmlformats.org/officeDocument/2006/relationships/notesSlide" Target="../notesSlides/notesSlide27.xml"/><Relationship Id="rId1" Type="http://schemas.openxmlformats.org/officeDocument/2006/relationships/slideLayout" Target="../slideLayouts/slideLayout3.xml"/><Relationship Id="rId4" Type="http://schemas.openxmlformats.org/officeDocument/2006/relationships/hyperlink" Target="https://nbviewer.jupyter.org/github/lenguyensonnguyen/bigdata-ch1702039-2019/blob/master/Kafka_semantic_realtime1.ipynb"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hyperlink" Target="https://github.com/lenguyensonnguyen/bigdata-ch1702039-2019" TargetMode="External"/><Relationship Id="rId2" Type="http://schemas.openxmlformats.org/officeDocument/2006/relationships/notesSlide" Target="../notesSlides/notesSlide31.xml"/><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3" Type="http://schemas.openxmlformats.org/officeDocument/2006/relationships/hyperlink" Target="https://spark.apache.org/docs/latest" TargetMode="External"/><Relationship Id="rId2" Type="http://schemas.openxmlformats.org/officeDocument/2006/relationships/notesSlide" Target="../notesSlides/notesSlide32.xml"/><Relationship Id="rId1" Type="http://schemas.openxmlformats.org/officeDocument/2006/relationships/slideLayout" Target="../slideLayouts/slideLayout3.xml"/><Relationship Id="rId4" Type="http://schemas.openxmlformats.org/officeDocument/2006/relationships/hyperlink" Target="https://bigdl-project.github.io/0.9.0" TargetMode="Externa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3.xm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
        <p:cNvGrpSpPr/>
        <p:nvPr/>
      </p:nvGrpSpPr>
      <p:grpSpPr>
        <a:xfrm>
          <a:off x="0" y="0"/>
          <a:ext cx="0" cy="0"/>
          <a:chOff x="0" y="0"/>
          <a:chExt cx="0" cy="0"/>
        </a:xfrm>
      </p:grpSpPr>
      <p:sp>
        <p:nvSpPr>
          <p:cNvPr id="66" name="Google Shape;66;p13"/>
          <p:cNvSpPr txBox="1">
            <a:spLocks noGrp="1"/>
          </p:cNvSpPr>
          <p:nvPr>
            <p:ph type="ctrTitle"/>
          </p:nvPr>
        </p:nvSpPr>
        <p:spPr>
          <a:xfrm>
            <a:off x="390525" y="1045425"/>
            <a:ext cx="8222100" cy="20883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IT2304 - XỬ LÍ DỮ LIỆU LỚN</a:t>
            </a:r>
            <a:endParaRPr b="1"/>
          </a:p>
          <a:p>
            <a:pPr marL="0" lvl="0" indent="0" algn="l" rtl="0">
              <a:spcBef>
                <a:spcPts val="0"/>
              </a:spcBef>
              <a:spcAft>
                <a:spcPts val="0"/>
              </a:spcAft>
              <a:buNone/>
            </a:pPr>
            <a:r>
              <a:rPr lang="en" sz="3600" b="1"/>
              <a:t>Báo cáo cuối kì</a:t>
            </a:r>
            <a:r>
              <a:rPr lang="en" b="1"/>
              <a:t> </a:t>
            </a:r>
            <a:endParaRPr b="1"/>
          </a:p>
        </p:txBody>
      </p:sp>
      <p:sp>
        <p:nvSpPr>
          <p:cNvPr id="67" name="Google Shape;67;p13"/>
          <p:cNvSpPr txBox="1">
            <a:spLocks noGrp="1"/>
          </p:cNvSpPr>
          <p:nvPr>
            <p:ph type="subTitle" idx="1"/>
          </p:nvPr>
        </p:nvSpPr>
        <p:spPr>
          <a:xfrm>
            <a:off x="390525" y="3170119"/>
            <a:ext cx="8222100" cy="942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b="1"/>
              <a:t>GV: PGS. TS. Lê Đình Duy</a:t>
            </a:r>
            <a:endParaRPr sz="2400" b="1"/>
          </a:p>
          <a:p>
            <a:pPr marL="0" lvl="0" indent="0" algn="l" rtl="0">
              <a:spcBef>
                <a:spcPts val="0"/>
              </a:spcBef>
              <a:spcAft>
                <a:spcPts val="0"/>
              </a:spcAft>
              <a:buNone/>
            </a:pPr>
            <a:r>
              <a:rPr lang="en" sz="2400" b="1"/>
              <a:t>Trường ĐH Công Nghệ Thông Tin, ĐHQG-HCM</a:t>
            </a:r>
            <a:r>
              <a:rPr lang="en" sz="2400"/>
              <a:t> </a:t>
            </a:r>
            <a:endParaRPr sz="240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3" name="Google Shape;123;p22"/>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MongoDB</a:t>
            </a:r>
            <a:r>
              <a:rPr lang="en"/>
              <a:t> </a:t>
            </a:r>
            <a:endParaRPr/>
          </a:p>
        </p:txBody>
      </p:sp>
      <p:sp>
        <p:nvSpPr>
          <p:cNvPr id="124" name="Google Shape;124;p22"/>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125" name="Google Shape;125;p22"/>
          <p:cNvPicPr preferRelativeResize="0"/>
          <p:nvPr/>
        </p:nvPicPr>
        <p:blipFill>
          <a:blip r:embed="rId3">
            <a:alphaModFix/>
          </a:blip>
          <a:stretch>
            <a:fillRect/>
          </a:stretch>
        </p:blipFill>
        <p:spPr>
          <a:xfrm>
            <a:off x="3516800" y="57875"/>
            <a:ext cx="5627200" cy="5011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9"/>
        <p:cNvGrpSpPr/>
        <p:nvPr/>
      </p:nvGrpSpPr>
      <p:grpSpPr>
        <a:xfrm>
          <a:off x="0" y="0"/>
          <a:ext cx="0" cy="0"/>
          <a:chOff x="0" y="0"/>
          <a:chExt cx="0" cy="0"/>
        </a:xfrm>
      </p:grpSpPr>
      <p:sp>
        <p:nvSpPr>
          <p:cNvPr id="130" name="Google Shape;130;p23"/>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MongoDB</a:t>
            </a:r>
            <a:r>
              <a:rPr lang="en"/>
              <a:t> </a:t>
            </a:r>
            <a:endParaRPr/>
          </a:p>
        </p:txBody>
      </p:sp>
      <p:sp>
        <p:nvSpPr>
          <p:cNvPr id="131" name="Google Shape;131;p23"/>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a:t>MongoDB dùng để lưu trữ dữ liệu </a:t>
            </a:r>
            <a:endParaRPr/>
          </a:p>
          <a:p>
            <a:pPr marL="457200" lvl="0" indent="-368300" algn="just" rtl="0">
              <a:spcBef>
                <a:spcPts val="0"/>
              </a:spcBef>
              <a:spcAft>
                <a:spcPts val="0"/>
              </a:spcAft>
              <a:buSzPts val="2200"/>
              <a:buChar char="●"/>
            </a:pPr>
            <a:r>
              <a:rPr lang="en"/>
              <a:t>Lý do sử dụng:</a:t>
            </a:r>
            <a:endParaRPr/>
          </a:p>
          <a:p>
            <a:pPr marL="914400" lvl="1" indent="-355600" algn="just" rtl="0">
              <a:spcBef>
                <a:spcPts val="0"/>
              </a:spcBef>
              <a:spcAft>
                <a:spcPts val="0"/>
              </a:spcAft>
              <a:buSzPts val="2000"/>
              <a:buChar char="○"/>
            </a:pPr>
            <a:r>
              <a:rPr lang="en" sz="2200">
                <a:latin typeface="Arial"/>
                <a:ea typeface="Arial"/>
                <a:cs typeface="Arial"/>
                <a:sym typeface="Arial"/>
              </a:rPr>
              <a:t>Tweet có dạng json, hiện tại không có cấu trúc xác định cho tất cả các tweet để có thể ánh xạ thành các trường và bảng như trong cơ sở dữ liệu quan hệ. </a:t>
            </a:r>
            <a:endParaRPr sz="2200">
              <a:latin typeface="Arial"/>
              <a:ea typeface="Arial"/>
              <a:cs typeface="Arial"/>
              <a:sym typeface="Arial"/>
            </a:endParaRPr>
          </a:p>
          <a:p>
            <a:pPr marL="914400" lvl="1" indent="-355600" algn="just" rtl="0">
              <a:spcBef>
                <a:spcPts val="0"/>
              </a:spcBef>
              <a:spcAft>
                <a:spcPts val="0"/>
              </a:spcAft>
              <a:buSzPts val="2000"/>
              <a:buChar char="○"/>
            </a:pPr>
            <a:r>
              <a:rPr lang="en" sz="2200">
                <a:latin typeface="Arial"/>
                <a:ea typeface="Arial"/>
                <a:cs typeface="Arial"/>
                <a:sym typeface="Arial"/>
              </a:rPr>
              <a:t>MongoDB có thể lưu trữ ảnh và video dưới dạng GridFS, rất tiện lợi cho việc mở rộng hệ thống sau này. </a:t>
            </a:r>
            <a:endParaRPr sz="2200">
              <a:latin typeface="Arial"/>
              <a:ea typeface="Arial"/>
              <a:cs typeface="Arial"/>
              <a:sym typeface="Arial"/>
            </a:endParaRPr>
          </a:p>
          <a:p>
            <a:pPr marL="0" lvl="0" indent="0" algn="just" rtl="0">
              <a:spcBef>
                <a:spcPts val="1600"/>
              </a:spcBef>
              <a:spcAft>
                <a:spcPts val="0"/>
              </a:spcAft>
              <a:buNone/>
            </a:pPr>
            <a:endParaRPr/>
          </a:p>
          <a:p>
            <a:pPr marL="457200" lvl="0" indent="0" algn="just" rtl="0">
              <a:spcBef>
                <a:spcPts val="1600"/>
              </a:spcBef>
              <a:spcAft>
                <a:spcPts val="0"/>
              </a:spcAft>
              <a:buNone/>
            </a:pPr>
            <a:endParaRPr/>
          </a:p>
          <a:p>
            <a:pPr marL="914400" lvl="0" indent="0" algn="just" rtl="0">
              <a:spcBef>
                <a:spcPts val="1600"/>
              </a:spcBef>
              <a:spcAft>
                <a:spcPts val="1600"/>
              </a:spcAft>
              <a:buNone/>
            </a:pPr>
            <a:endParaRPr sz="18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5"/>
        <p:cNvGrpSpPr/>
        <p:nvPr/>
      </p:nvGrpSpPr>
      <p:grpSpPr>
        <a:xfrm>
          <a:off x="0" y="0"/>
          <a:ext cx="0" cy="0"/>
          <a:chOff x="0" y="0"/>
          <a:chExt cx="0" cy="0"/>
        </a:xfrm>
      </p:grpSpPr>
      <p:sp>
        <p:nvSpPr>
          <p:cNvPr id="136" name="Google Shape;136;p24"/>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MongoDB</a:t>
            </a:r>
            <a:endParaRPr/>
          </a:p>
        </p:txBody>
      </p:sp>
      <p:sp>
        <p:nvSpPr>
          <p:cNvPr id="137" name="Google Shape;137;p24"/>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a:t>Lý do sử dụng:</a:t>
            </a:r>
            <a:endParaRPr/>
          </a:p>
          <a:p>
            <a:pPr marL="914400" lvl="1" indent="-355600" algn="just" rtl="0">
              <a:spcBef>
                <a:spcPts val="0"/>
              </a:spcBef>
              <a:spcAft>
                <a:spcPts val="0"/>
              </a:spcAft>
              <a:buSzPts val="2000"/>
              <a:buChar char="○"/>
            </a:pPr>
            <a:r>
              <a:rPr lang="en" sz="2200">
                <a:latin typeface="Arial"/>
                <a:ea typeface="Arial"/>
                <a:cs typeface="Arial"/>
                <a:sym typeface="Arial"/>
              </a:rPr>
              <a:t>MongoDB được nhóm triển khai dạng cluster gồm 5 máy  tăng khả năng chịu lỗi và mở rộng theo chiều ngang, dữ liệu được nhân bản giữa các máy theo cơ chế sharding để tránh mất mát.</a:t>
            </a:r>
            <a:endParaRPr sz="2200">
              <a:latin typeface="Arial"/>
              <a:ea typeface="Arial"/>
              <a:cs typeface="Arial"/>
              <a:sym typeface="Arial"/>
            </a:endParaRPr>
          </a:p>
          <a:p>
            <a:pPr marL="914400" lvl="1" indent="-355600" algn="just" rtl="0">
              <a:spcBef>
                <a:spcPts val="0"/>
              </a:spcBef>
              <a:spcAft>
                <a:spcPts val="0"/>
              </a:spcAft>
              <a:buSzPts val="2000"/>
              <a:buChar char="○"/>
            </a:pPr>
            <a:r>
              <a:rPr lang="en" sz="2200">
                <a:latin typeface="Arial"/>
                <a:ea typeface="Arial"/>
                <a:cs typeface="Arial"/>
                <a:sym typeface="Arial"/>
              </a:rPr>
              <a:t>Do hệ thống yêu cầu về thời gian thực (realtime) nên tần suất đọc/ghi sẽ rất lớn. Tốc độ đọc/ghi của MongoDB nhanh hơn rất nhiều so với MySQL. Đây chính là ưu điểm của MongoDB so với hệ cơ sở dữ liệu quan hệ.</a:t>
            </a:r>
            <a:endParaRPr/>
          </a:p>
          <a:p>
            <a:pPr marL="457200" lvl="0" indent="0" algn="just" rtl="0">
              <a:spcBef>
                <a:spcPts val="1600"/>
              </a:spcBef>
              <a:spcAft>
                <a:spcPts val="0"/>
              </a:spcAft>
              <a:buNone/>
            </a:pPr>
            <a:endParaRPr/>
          </a:p>
          <a:p>
            <a:pPr marL="914400" lvl="0" indent="0" algn="just" rtl="0">
              <a:spcBef>
                <a:spcPts val="1600"/>
              </a:spcBef>
              <a:spcAft>
                <a:spcPts val="1600"/>
              </a:spcAft>
              <a:buNone/>
            </a:pPr>
            <a:endParaRPr sz="1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5"/>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 Một vài hình ảnh hoạt động của hệ thống</a:t>
            </a:r>
            <a:r>
              <a:rPr lang="en"/>
              <a:t> </a:t>
            </a:r>
            <a:endParaRPr/>
          </a:p>
        </p:txBody>
      </p:sp>
      <p:sp>
        <p:nvSpPr>
          <p:cNvPr id="143" name="Google Shape;143;p25"/>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144" name="Google Shape;144;p25"/>
          <p:cNvPicPr preferRelativeResize="0"/>
          <p:nvPr/>
        </p:nvPicPr>
        <p:blipFill>
          <a:blip r:embed="rId3">
            <a:alphaModFix/>
          </a:blip>
          <a:stretch>
            <a:fillRect/>
          </a:stretch>
        </p:blipFill>
        <p:spPr>
          <a:xfrm>
            <a:off x="0" y="728375"/>
            <a:ext cx="9083899" cy="44151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6"/>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 Một vài hình ảnh hoạt động của hệ thống</a:t>
            </a:r>
            <a:r>
              <a:rPr lang="en"/>
              <a:t> </a:t>
            </a:r>
            <a:endParaRPr b="1"/>
          </a:p>
        </p:txBody>
      </p:sp>
      <p:sp>
        <p:nvSpPr>
          <p:cNvPr id="150" name="Google Shape;150;p26"/>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151" name="Google Shape;151;p26"/>
          <p:cNvPicPr preferRelativeResize="0"/>
          <p:nvPr/>
        </p:nvPicPr>
        <p:blipFill>
          <a:blip r:embed="rId3">
            <a:alphaModFix/>
          </a:blip>
          <a:stretch>
            <a:fillRect/>
          </a:stretch>
        </p:blipFill>
        <p:spPr>
          <a:xfrm>
            <a:off x="10950" y="728375"/>
            <a:ext cx="9133051" cy="441512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7"/>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 Một vài hình ảnh hoạt động của hệ thống</a:t>
            </a:r>
            <a:r>
              <a:rPr lang="en"/>
              <a:t> </a:t>
            </a:r>
            <a:endParaRPr b="1"/>
          </a:p>
        </p:txBody>
      </p:sp>
      <p:sp>
        <p:nvSpPr>
          <p:cNvPr id="157" name="Google Shape;157;p27"/>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158" name="Google Shape;158;p27"/>
          <p:cNvPicPr preferRelativeResize="0"/>
          <p:nvPr/>
        </p:nvPicPr>
        <p:blipFill>
          <a:blip r:embed="rId3">
            <a:alphaModFix/>
          </a:blip>
          <a:stretch>
            <a:fillRect/>
          </a:stretch>
        </p:blipFill>
        <p:spPr>
          <a:xfrm>
            <a:off x="0" y="755219"/>
            <a:ext cx="9144002" cy="403896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8"/>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Source code  Hệ thống </a:t>
            </a:r>
            <a:endParaRPr/>
          </a:p>
        </p:txBody>
      </p:sp>
      <p:sp>
        <p:nvSpPr>
          <p:cNvPr id="164" name="Google Shape;164;p28"/>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b="1"/>
              <a:t>Link github:</a:t>
            </a:r>
            <a:endParaRPr b="1"/>
          </a:p>
          <a:p>
            <a:pPr marL="457200" lvl="0" indent="-368300" algn="just" rtl="0">
              <a:spcBef>
                <a:spcPts val="0"/>
              </a:spcBef>
              <a:spcAft>
                <a:spcPts val="0"/>
              </a:spcAft>
              <a:buSzPts val="2200"/>
              <a:buChar char="●"/>
            </a:pPr>
            <a:r>
              <a:rPr lang="en" sz="3200" u="sng">
                <a:solidFill>
                  <a:schemeClr val="hlink"/>
                </a:solidFill>
                <a:latin typeface="Arial"/>
                <a:ea typeface="Arial"/>
                <a:cs typeface="Arial"/>
                <a:sym typeface="Arial"/>
                <a:hlinkClick r:id="rId3"/>
              </a:rPr>
              <a:t>https://github.com/HaLamUs/advertising-campaign-analysis</a:t>
            </a:r>
            <a:endParaRPr sz="3200">
              <a:latin typeface="Arial"/>
              <a:ea typeface="Arial"/>
              <a:cs typeface="Arial"/>
              <a:sym typeface="Arial"/>
            </a:endParaRPr>
          </a:p>
          <a:p>
            <a:pPr marL="457200" lvl="0" indent="0" algn="just" rtl="0">
              <a:spcBef>
                <a:spcPts val="1600"/>
              </a:spcBef>
              <a:spcAft>
                <a:spcPts val="0"/>
              </a:spcAft>
              <a:buNone/>
            </a:pPr>
            <a:endParaRPr/>
          </a:p>
          <a:p>
            <a:pPr marL="914400" lvl="0" indent="0" algn="just" rtl="0">
              <a:spcBef>
                <a:spcPts val="1600"/>
              </a:spcBef>
              <a:spcAft>
                <a:spcPts val="1600"/>
              </a:spcAft>
              <a:buNone/>
            </a:pP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29"/>
          <p:cNvSpPr txBox="1">
            <a:spLocks noGrp="1"/>
          </p:cNvSpPr>
          <p:nvPr>
            <p:ph type="title"/>
          </p:nvPr>
        </p:nvSpPr>
        <p:spPr>
          <a:xfrm>
            <a:off x="471900" y="57875"/>
            <a:ext cx="82221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Spark - tổng quan</a:t>
            </a:r>
            <a:endParaRPr/>
          </a:p>
        </p:txBody>
      </p:sp>
      <p:sp>
        <p:nvSpPr>
          <p:cNvPr id="170" name="Google Shape;170;p29"/>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a:t>Sử dụng Spark cluster để thực hiện việc tính toán phân tán.</a:t>
            </a:r>
            <a:endParaRPr/>
          </a:p>
          <a:p>
            <a:pPr marL="457200" lvl="0" indent="-368300" algn="just" rtl="0">
              <a:spcBef>
                <a:spcPts val="0"/>
              </a:spcBef>
              <a:spcAft>
                <a:spcPts val="0"/>
              </a:spcAft>
              <a:buSzPts val="2200"/>
              <a:buChar char="●"/>
            </a:pPr>
            <a:r>
              <a:rPr lang="en"/>
              <a:t>Sử dụng Spark Machine Learning Library (các thuật toán có sẵn được Spark MLlib hỗ trợ) để tạo và train model dùng cho việc phân tích ngữ nghĩa của tweet.</a:t>
            </a:r>
            <a:endParaRPr/>
          </a:p>
          <a:p>
            <a:pPr marL="457200" lvl="0" indent="-368300" algn="just" rtl="0">
              <a:spcBef>
                <a:spcPts val="0"/>
              </a:spcBef>
              <a:spcAft>
                <a:spcPts val="0"/>
              </a:spcAft>
              <a:buSzPts val="2200"/>
              <a:buChar char="●"/>
            </a:pPr>
            <a:r>
              <a:rPr lang="en"/>
              <a:t>Áp dụng các framework Deep Learning (cụ thể là BigDL) vào Spark để mở rộng năng lực tính toán của Spark trong việc triển khai các giải pháp đòi hỏi phân tích phức tạp.</a:t>
            </a:r>
            <a:endParaRPr/>
          </a:p>
          <a:p>
            <a:pPr marL="457200" lvl="0" indent="-368300" algn="just" rtl="0">
              <a:spcBef>
                <a:spcPts val="0"/>
              </a:spcBef>
              <a:spcAft>
                <a:spcPts val="0"/>
              </a:spcAft>
              <a:buSzPts val="2200"/>
              <a:buChar char="●"/>
            </a:pPr>
            <a:r>
              <a:rPr lang="en"/>
              <a:t>Xây dựng một hệ thống Spark tổng hợp, cung cấp API dưới dạng các topic Kafka, tích hợp vào hệ thống tổng thể đã nêu ở trên.</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74"/>
        <p:cNvGrpSpPr/>
        <p:nvPr/>
      </p:nvGrpSpPr>
      <p:grpSpPr>
        <a:xfrm>
          <a:off x="0" y="0"/>
          <a:ext cx="0" cy="0"/>
          <a:chOff x="0" y="0"/>
          <a:chExt cx="0" cy="0"/>
        </a:xfrm>
      </p:grpSpPr>
      <p:sp>
        <p:nvSpPr>
          <p:cNvPr id="175" name="Google Shape;175;p30"/>
          <p:cNvSpPr txBox="1">
            <a:spLocks noGrp="1"/>
          </p:cNvSpPr>
          <p:nvPr>
            <p:ph type="title"/>
          </p:nvPr>
        </p:nvSpPr>
        <p:spPr>
          <a:xfrm>
            <a:off x="471900" y="57875"/>
            <a:ext cx="82221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Spark - mô hình cluster (phần cài đặt)</a:t>
            </a:r>
            <a:endParaRPr/>
          </a:p>
        </p:txBody>
      </p:sp>
      <p:sp>
        <p:nvSpPr>
          <p:cNvPr id="176" name="Google Shape;176;p30"/>
          <p:cNvSpPr txBox="1">
            <a:spLocks noGrp="1"/>
          </p:cNvSpPr>
          <p:nvPr>
            <p:ph type="body" idx="1"/>
          </p:nvPr>
        </p:nvSpPr>
        <p:spPr>
          <a:xfrm>
            <a:off x="121850" y="1001400"/>
            <a:ext cx="2779200" cy="37275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SzPts val="1800"/>
              <a:buChar char="●"/>
            </a:pPr>
            <a:r>
              <a:rPr lang="en" sz="1800"/>
              <a:t>Phần cài đặt chi tiết, vui lòng tham khảo thêm document tại địa chỉ:</a:t>
            </a:r>
            <a:endParaRPr sz="1800"/>
          </a:p>
          <a:p>
            <a:pPr marL="457200" lvl="0" indent="-342900" algn="just" rtl="0">
              <a:spcBef>
                <a:spcPts val="0"/>
              </a:spcBef>
              <a:spcAft>
                <a:spcPts val="0"/>
              </a:spcAft>
              <a:buSzPts val="1800"/>
              <a:buChar char="●"/>
            </a:pPr>
            <a:r>
              <a:rPr lang="en" sz="1800" u="sng">
                <a:solidFill>
                  <a:schemeClr val="hlink"/>
                </a:solidFill>
                <a:hlinkClick r:id="rId3"/>
              </a:rPr>
              <a:t>https://spark.apache.org/docs/latest/cluster-overview.html</a:t>
            </a:r>
            <a:endParaRPr sz="1800"/>
          </a:p>
          <a:p>
            <a:pPr marL="0" lvl="0" indent="0" algn="just" rtl="0">
              <a:spcBef>
                <a:spcPts val="1600"/>
              </a:spcBef>
              <a:spcAft>
                <a:spcPts val="1600"/>
              </a:spcAft>
              <a:buNone/>
            </a:pPr>
            <a:endParaRPr sz="1800"/>
          </a:p>
        </p:txBody>
      </p:sp>
      <p:pic>
        <p:nvPicPr>
          <p:cNvPr id="177" name="Google Shape;177;p30"/>
          <p:cNvPicPr preferRelativeResize="0"/>
          <p:nvPr/>
        </p:nvPicPr>
        <p:blipFill>
          <a:blip r:embed="rId4">
            <a:alphaModFix/>
          </a:blip>
          <a:stretch>
            <a:fillRect/>
          </a:stretch>
        </p:blipFill>
        <p:spPr>
          <a:xfrm>
            <a:off x="2901126" y="820500"/>
            <a:ext cx="6182346" cy="43230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31"/>
          <p:cNvSpPr txBox="1">
            <a:spLocks noGrp="1"/>
          </p:cNvSpPr>
          <p:nvPr>
            <p:ph type="title"/>
          </p:nvPr>
        </p:nvSpPr>
        <p:spPr>
          <a:xfrm>
            <a:off x="110400" y="57875"/>
            <a:ext cx="90336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Spark - phân tích ngữ nghĩa (phần xây dựng model - Spark MLlib)</a:t>
            </a:r>
            <a:endParaRPr sz="2400"/>
          </a:p>
        </p:txBody>
      </p:sp>
      <p:sp>
        <p:nvSpPr>
          <p:cNvPr id="183" name="Google Shape;183;p31"/>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endParaRPr/>
          </a:p>
        </p:txBody>
      </p:sp>
      <p:pic>
        <p:nvPicPr>
          <p:cNvPr id="184" name="Google Shape;184;p31"/>
          <p:cNvPicPr preferRelativeResize="0"/>
          <p:nvPr/>
        </p:nvPicPr>
        <p:blipFill>
          <a:blip r:embed="rId3">
            <a:alphaModFix/>
          </a:blip>
          <a:stretch>
            <a:fillRect/>
          </a:stretch>
        </p:blipFill>
        <p:spPr>
          <a:xfrm>
            <a:off x="0" y="735310"/>
            <a:ext cx="9154948" cy="436098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2" name="Google Shape;72;p14"/>
          <p:cNvSpPr txBox="1"/>
          <p:nvPr/>
        </p:nvSpPr>
        <p:spPr>
          <a:xfrm>
            <a:off x="574975" y="1023250"/>
            <a:ext cx="7882500" cy="13173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4800" b="1">
                <a:solidFill>
                  <a:schemeClr val="lt1"/>
                </a:solidFill>
                <a:latin typeface="Roboto"/>
                <a:ea typeface="Roboto"/>
                <a:cs typeface="Roboto"/>
                <a:sym typeface="Roboto"/>
              </a:rPr>
              <a:t>Nhóm 13</a:t>
            </a:r>
            <a:endParaRPr sz="4800" b="1">
              <a:solidFill>
                <a:schemeClr val="lt1"/>
              </a:solidFill>
              <a:latin typeface="Roboto"/>
              <a:ea typeface="Roboto"/>
              <a:cs typeface="Roboto"/>
              <a:sym typeface="Roboto"/>
            </a:endParaRPr>
          </a:p>
          <a:p>
            <a:pPr marL="0" lvl="0" indent="0" algn="ctr" rtl="0">
              <a:spcBef>
                <a:spcPts val="0"/>
              </a:spcBef>
              <a:spcAft>
                <a:spcPts val="0"/>
              </a:spcAft>
              <a:buNone/>
            </a:pPr>
            <a:r>
              <a:rPr lang="en" sz="4800" b="1">
                <a:solidFill>
                  <a:schemeClr val="lt1"/>
                </a:solidFill>
                <a:latin typeface="Roboto"/>
                <a:ea typeface="Roboto"/>
                <a:cs typeface="Roboto"/>
                <a:sym typeface="Roboto"/>
              </a:rPr>
              <a:t>ADVERTISING CAMPAIGN ANALYSIS IS BASED ON TWEETS</a:t>
            </a:r>
            <a:endParaRPr sz="4800" b="1">
              <a:solidFill>
                <a:schemeClr val="lt1"/>
              </a:solidFill>
              <a:latin typeface="Roboto"/>
              <a:ea typeface="Roboto"/>
              <a:cs typeface="Roboto"/>
              <a:sym typeface="Roboto"/>
            </a:endParaRPr>
          </a:p>
        </p:txBody>
      </p:sp>
      <p:sp>
        <p:nvSpPr>
          <p:cNvPr id="73" name="Google Shape;73;p14"/>
          <p:cNvSpPr txBox="1"/>
          <p:nvPr/>
        </p:nvSpPr>
        <p:spPr>
          <a:xfrm>
            <a:off x="630750" y="3335475"/>
            <a:ext cx="7882500" cy="1317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3000" b="1" dirty="0">
                <a:solidFill>
                  <a:schemeClr val="lt1"/>
                </a:solidFill>
                <a:latin typeface="Roboto"/>
                <a:ea typeface="Roboto"/>
                <a:cs typeface="Roboto"/>
                <a:sym typeface="Roboto"/>
              </a:rPr>
              <a:t>Hà Lam - CH1701013</a:t>
            </a:r>
            <a:endParaRPr sz="3000" b="1" dirty="0">
              <a:solidFill>
                <a:schemeClr val="lt1"/>
              </a:solidFill>
              <a:latin typeface="Roboto"/>
              <a:ea typeface="Roboto"/>
              <a:cs typeface="Roboto"/>
              <a:sym typeface="Roboto"/>
            </a:endParaRPr>
          </a:p>
          <a:p>
            <a:pPr marL="0" lvl="0" indent="0" algn="l" rtl="0">
              <a:spcBef>
                <a:spcPts val="0"/>
              </a:spcBef>
              <a:spcAft>
                <a:spcPts val="0"/>
              </a:spcAft>
              <a:buNone/>
            </a:pPr>
            <a:r>
              <a:rPr lang="en" sz="3000" b="1" dirty="0">
                <a:solidFill>
                  <a:schemeClr val="lt1"/>
                </a:solidFill>
                <a:latin typeface="Roboto"/>
                <a:ea typeface="Roboto"/>
                <a:cs typeface="Roboto"/>
                <a:sym typeface="Roboto"/>
              </a:rPr>
              <a:t>Lê Nguyễn Sơn Nguyên - CH1702039</a:t>
            </a:r>
            <a:endParaRPr sz="3000" b="1" dirty="0">
              <a:solidFill>
                <a:schemeClr val="lt1"/>
              </a:solidFill>
              <a:latin typeface="Roboto"/>
              <a:ea typeface="Roboto"/>
              <a:cs typeface="Roboto"/>
              <a:sym typeface="Roboto"/>
            </a:endParaRPr>
          </a:p>
          <a:p>
            <a:pPr lvl="0"/>
            <a:r>
              <a:rPr lang="en" sz="3000" b="1" dirty="0">
                <a:solidFill>
                  <a:schemeClr val="lt1"/>
                </a:solidFill>
                <a:latin typeface="Roboto"/>
                <a:ea typeface="Roboto"/>
                <a:cs typeface="Roboto"/>
                <a:sym typeface="Roboto"/>
              </a:rPr>
              <a:t>Nguyễn Xuân Đức - </a:t>
            </a:r>
            <a:r>
              <a:rPr lang="en-US" sz="3000" b="1" dirty="0" err="1">
                <a:solidFill>
                  <a:schemeClr val="lt1"/>
                </a:solidFill>
                <a:latin typeface="Roboto"/>
                <a:ea typeface="Roboto"/>
                <a:cs typeface="Roboto"/>
                <a:sym typeface="Roboto"/>
              </a:rPr>
              <a:t>CH1702006</a:t>
            </a:r>
            <a:endParaRPr sz="3000" b="1" dirty="0">
              <a:solidFill>
                <a:schemeClr val="lt1"/>
              </a:solidFill>
              <a:latin typeface="Roboto"/>
              <a:ea typeface="Roboto"/>
              <a:cs typeface="Roboto"/>
              <a:sym typeface="Roboto"/>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32"/>
          <p:cNvSpPr txBox="1">
            <a:spLocks noGrp="1"/>
          </p:cNvSpPr>
          <p:nvPr>
            <p:ph type="title"/>
          </p:nvPr>
        </p:nvSpPr>
        <p:spPr>
          <a:xfrm>
            <a:off x="110400" y="57875"/>
            <a:ext cx="90336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Spark - phân tích ngữ nghĩa (phần xây dựng model - Spark MLlib)</a:t>
            </a:r>
            <a:endParaRPr sz="2400"/>
          </a:p>
        </p:txBody>
      </p:sp>
      <p:sp>
        <p:nvSpPr>
          <p:cNvPr id="190" name="Google Shape;190;p32"/>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a:t>Mô hình Multilayer perceptron classifier là thuật toán mới, được tích hợp vào Spark 2.4.4.</a:t>
            </a:r>
            <a:endParaRPr/>
          </a:p>
          <a:p>
            <a:pPr marL="457200" lvl="0" indent="-368300" algn="just" rtl="0">
              <a:spcBef>
                <a:spcPts val="0"/>
              </a:spcBef>
              <a:spcAft>
                <a:spcPts val="0"/>
              </a:spcAft>
              <a:buSzPts val="2200"/>
              <a:buChar char="●"/>
            </a:pPr>
            <a:r>
              <a:rPr lang="en"/>
              <a:t>MLP được triển khai dựa theo feedforward artificial neural network (</a:t>
            </a:r>
            <a:r>
              <a:rPr lang="en" u="sng">
                <a:solidFill>
                  <a:schemeClr val="hlink"/>
                </a:solidFill>
                <a:hlinkClick r:id="rId3"/>
              </a:rPr>
              <a:t>https://en.wikipedia.org/wiki/Feedforward_neural_network</a:t>
            </a:r>
            <a:r>
              <a:rPr lang="en"/>
              <a:t>)</a:t>
            </a:r>
            <a:endParaRPr/>
          </a:p>
          <a:p>
            <a:pPr marL="457200" lvl="0" indent="-368300" algn="just" rtl="0">
              <a:spcBef>
                <a:spcPts val="0"/>
              </a:spcBef>
              <a:spcAft>
                <a:spcPts val="0"/>
              </a:spcAft>
              <a:buSzPts val="2200"/>
              <a:buChar char="●"/>
            </a:pPr>
            <a:r>
              <a:rPr lang="en"/>
              <a:t>Tham khảo thêm cách sử dụng MLP trong Spark tại địa chỉ:</a:t>
            </a:r>
            <a:endParaRPr/>
          </a:p>
          <a:p>
            <a:pPr marL="457200" lvl="0" indent="-368300" algn="just" rtl="0">
              <a:spcBef>
                <a:spcPts val="0"/>
              </a:spcBef>
              <a:spcAft>
                <a:spcPts val="0"/>
              </a:spcAft>
              <a:buSzPts val="2200"/>
              <a:buChar char="●"/>
            </a:pPr>
            <a:r>
              <a:rPr lang="en" u="sng">
                <a:solidFill>
                  <a:schemeClr val="hlink"/>
                </a:solidFill>
                <a:hlinkClick r:id="rId4"/>
              </a:rPr>
              <a:t>https://spark.apache.org/docs/latest/ml-classification-regression.html#multilayer-perceptron-classifier</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33"/>
          <p:cNvSpPr txBox="1">
            <a:spLocks noGrp="1"/>
          </p:cNvSpPr>
          <p:nvPr>
            <p:ph type="title"/>
          </p:nvPr>
        </p:nvSpPr>
        <p:spPr>
          <a:xfrm>
            <a:off x="110400" y="57875"/>
            <a:ext cx="90336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Spark - phân tích ngữ nghĩa (phần xây dựng model - Spark MLlib)</a:t>
            </a:r>
            <a:endParaRPr sz="2400"/>
          </a:p>
        </p:txBody>
      </p:sp>
      <p:sp>
        <p:nvSpPr>
          <p:cNvPr id="196" name="Google Shape;196;p33"/>
          <p:cNvSpPr txBox="1">
            <a:spLocks noGrp="1"/>
          </p:cNvSpPr>
          <p:nvPr>
            <p:ph type="body" idx="1"/>
          </p:nvPr>
        </p:nvSpPr>
        <p:spPr>
          <a:xfrm>
            <a:off x="471900" y="744300"/>
            <a:ext cx="8222100" cy="3908400"/>
          </a:xfrm>
          <a:prstGeom prst="rect">
            <a:avLst/>
          </a:prstGeom>
        </p:spPr>
        <p:txBody>
          <a:bodyPr spcFirstLastPara="1" wrap="square" lIns="91425" tIns="91425" rIns="91425" bIns="91425" anchor="t" anchorCtr="0">
            <a:noAutofit/>
          </a:bodyPr>
          <a:lstStyle/>
          <a:p>
            <a:pPr marL="457200" lvl="0" indent="-355600" algn="just" rtl="0">
              <a:spcBef>
                <a:spcPts val="0"/>
              </a:spcBef>
              <a:spcAft>
                <a:spcPts val="0"/>
              </a:spcAft>
              <a:buSzPts val="2000"/>
              <a:buChar char="●"/>
            </a:pPr>
            <a:r>
              <a:rPr lang="en" sz="2000"/>
              <a:t>Bộ dữ liệu được lấy tại: </a:t>
            </a:r>
            <a:endParaRPr sz="2000"/>
          </a:p>
          <a:p>
            <a:pPr marL="457200" lvl="0" indent="-355600" algn="just" rtl="0">
              <a:spcBef>
                <a:spcPts val="0"/>
              </a:spcBef>
              <a:spcAft>
                <a:spcPts val="0"/>
              </a:spcAft>
              <a:buSzPts val="2000"/>
              <a:buChar char="●"/>
            </a:pPr>
            <a:r>
              <a:rPr lang="en" sz="2000" u="sng">
                <a:solidFill>
                  <a:schemeClr val="hlink"/>
                </a:solidFill>
                <a:hlinkClick r:id="rId3"/>
              </a:rPr>
              <a:t>http://ai.stanford.edu/~amaas/data/sentiment/</a:t>
            </a:r>
            <a:endParaRPr sz="2000"/>
          </a:p>
          <a:p>
            <a:pPr marL="457200" lvl="0" indent="-355600" algn="just" rtl="0">
              <a:spcBef>
                <a:spcPts val="0"/>
              </a:spcBef>
              <a:spcAft>
                <a:spcPts val="0"/>
              </a:spcAft>
              <a:buSzPts val="2000"/>
              <a:buChar char="●"/>
            </a:pPr>
            <a:r>
              <a:rPr lang="en" sz="2000"/>
              <a:t>Đây là một bộ dữ liệu để phân loại ngữ nghĩa (tích cực hay tiêu cực) chứa nhiều dữ liệu hơn so với các bộ dữ liệu chuẩn trước đó, cung cấp một bộ 25.000 tweet đánh giá dùng để training và 25.000 tweet cho testing.</a:t>
            </a:r>
            <a:endParaRPr sz="2000"/>
          </a:p>
          <a:p>
            <a:pPr marL="457200" lvl="0" indent="-355600" algn="just" rtl="0">
              <a:spcBef>
                <a:spcPts val="0"/>
              </a:spcBef>
              <a:spcAft>
                <a:spcPts val="0"/>
              </a:spcAft>
              <a:buSzPts val="2000"/>
              <a:buChar char="●"/>
            </a:pPr>
            <a:r>
              <a:rPr lang="en" sz="2000"/>
              <a:t>Dùng bộ dữ liệu này cho việc train model MLP trong Spark và đánh giá model sau khi train.</a:t>
            </a:r>
            <a:endParaRPr sz="2000"/>
          </a:p>
          <a:p>
            <a:pPr marL="457200" lvl="0" indent="-355600" algn="just" rtl="0">
              <a:spcBef>
                <a:spcPts val="0"/>
              </a:spcBef>
              <a:spcAft>
                <a:spcPts val="0"/>
              </a:spcAft>
              <a:buSzPts val="2000"/>
              <a:buChar char="●"/>
            </a:pPr>
            <a:r>
              <a:rPr lang="en" sz="2000" i="1"/>
              <a:t>Lưu ý: khi tăng số lượng Layer lên càng nhiều, thì sẽ càng tiêu tốn nhiều tài nguyên tính toán, cần cân nhắc số layer phù hợp với resource phần cứng đang có.</a:t>
            </a:r>
            <a:endParaRPr sz="2000" i="1"/>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1" name="Google Shape;201;p34"/>
          <p:cNvSpPr txBox="1">
            <a:spLocks noGrp="1"/>
          </p:cNvSpPr>
          <p:nvPr>
            <p:ph type="title"/>
          </p:nvPr>
        </p:nvSpPr>
        <p:spPr>
          <a:xfrm>
            <a:off x="110400" y="57875"/>
            <a:ext cx="90336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Spark - phân tích ngữ nghĩa (phần xây dựng model - Spark MLlib)</a:t>
            </a:r>
            <a:endParaRPr sz="2400"/>
          </a:p>
        </p:txBody>
      </p:sp>
      <p:sp>
        <p:nvSpPr>
          <p:cNvPr id="202" name="Google Shape;202;p34"/>
          <p:cNvSpPr txBox="1">
            <a:spLocks noGrp="1"/>
          </p:cNvSpPr>
          <p:nvPr>
            <p:ph type="body" idx="1"/>
          </p:nvPr>
        </p:nvSpPr>
        <p:spPr>
          <a:xfrm>
            <a:off x="110400" y="820500"/>
            <a:ext cx="2790300" cy="3908400"/>
          </a:xfrm>
          <a:prstGeom prst="rect">
            <a:avLst/>
          </a:prstGeom>
        </p:spPr>
        <p:txBody>
          <a:bodyPr spcFirstLastPara="1" wrap="square" lIns="91425" tIns="91425" rIns="91425" bIns="91425" anchor="t" anchorCtr="0">
            <a:noAutofit/>
          </a:bodyPr>
          <a:lstStyle/>
          <a:p>
            <a:pPr marL="457200" lvl="0" indent="-330200" algn="just" rtl="0">
              <a:spcBef>
                <a:spcPts val="0"/>
              </a:spcBef>
              <a:spcAft>
                <a:spcPts val="0"/>
              </a:spcAft>
              <a:buSzPts val="1600"/>
              <a:buChar char="●"/>
            </a:pPr>
            <a:r>
              <a:rPr lang="en" sz="1600"/>
              <a:t>Hình minh họa cho model MLP trong Spark.</a:t>
            </a:r>
            <a:endParaRPr sz="1600"/>
          </a:p>
          <a:p>
            <a:pPr marL="457200" lvl="0" indent="-330200" algn="just" rtl="0">
              <a:spcBef>
                <a:spcPts val="0"/>
              </a:spcBef>
              <a:spcAft>
                <a:spcPts val="0"/>
              </a:spcAft>
              <a:buSzPts val="1600"/>
              <a:buChar char="●"/>
            </a:pPr>
            <a:r>
              <a:rPr lang="en" sz="1600" i="1" u="sng"/>
              <a:t>Link Notebook github:</a:t>
            </a:r>
            <a:endParaRPr sz="1600" i="1" u="sng"/>
          </a:p>
          <a:p>
            <a:pPr marL="457200" lvl="0" indent="-330200" algn="just" rtl="0">
              <a:spcBef>
                <a:spcPts val="0"/>
              </a:spcBef>
              <a:spcAft>
                <a:spcPts val="0"/>
              </a:spcAft>
              <a:buSzPts val="1600"/>
              <a:buChar char="●"/>
            </a:pPr>
            <a:r>
              <a:rPr lang="en" sz="1600" u="sng">
                <a:solidFill>
                  <a:schemeClr val="hlink"/>
                </a:solidFill>
                <a:hlinkClick r:id="rId3"/>
              </a:rPr>
              <a:t>https://nbviewer.jupyter.org/github/lenguyensonnguyen/bigdata-ch1702039-2019/blob/master/semantic_analysis_train-model_notebook1.ipynb</a:t>
            </a:r>
            <a:endParaRPr sz="1600"/>
          </a:p>
        </p:txBody>
      </p:sp>
      <p:pic>
        <p:nvPicPr>
          <p:cNvPr id="203" name="Google Shape;203;p34"/>
          <p:cNvPicPr preferRelativeResize="0"/>
          <p:nvPr/>
        </p:nvPicPr>
        <p:blipFill>
          <a:blip r:embed="rId4">
            <a:alphaModFix/>
          </a:blip>
          <a:stretch>
            <a:fillRect/>
          </a:stretch>
        </p:blipFill>
        <p:spPr>
          <a:xfrm>
            <a:off x="3024249" y="1010324"/>
            <a:ext cx="6119750" cy="353445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07"/>
        <p:cNvGrpSpPr/>
        <p:nvPr/>
      </p:nvGrpSpPr>
      <p:grpSpPr>
        <a:xfrm>
          <a:off x="0" y="0"/>
          <a:ext cx="0" cy="0"/>
          <a:chOff x="0" y="0"/>
          <a:chExt cx="0" cy="0"/>
        </a:xfrm>
      </p:grpSpPr>
      <p:sp>
        <p:nvSpPr>
          <p:cNvPr id="208" name="Google Shape;208;p35"/>
          <p:cNvSpPr txBox="1">
            <a:spLocks noGrp="1"/>
          </p:cNvSpPr>
          <p:nvPr>
            <p:ph type="title"/>
          </p:nvPr>
        </p:nvSpPr>
        <p:spPr>
          <a:xfrm>
            <a:off x="110400" y="57875"/>
            <a:ext cx="90336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Spark - phân tích ngữ nghĩa (phần đánh giá - Spark MLlib)</a:t>
            </a:r>
            <a:endParaRPr sz="2400"/>
          </a:p>
        </p:txBody>
      </p:sp>
      <p:sp>
        <p:nvSpPr>
          <p:cNvPr id="209" name="Google Shape;209;p35"/>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a:t>Độ chính xác của model MLP trong Spark thử nghiệm với bộ dữ liệu Stanford đạt được khoản 0.691</a:t>
            </a:r>
            <a:endParaRPr/>
          </a:p>
          <a:p>
            <a:pPr marL="457200" lvl="0" indent="-368300" algn="just" rtl="0">
              <a:spcBef>
                <a:spcPts val="0"/>
              </a:spcBef>
              <a:spcAft>
                <a:spcPts val="0"/>
              </a:spcAft>
              <a:buSzPts val="2200"/>
              <a:buChar char="●"/>
            </a:pPr>
            <a:r>
              <a:rPr lang="en" i="1" u="sng"/>
              <a:t>Link notebook cho việc đánh giá hệ thống MLP trong Spark:</a:t>
            </a:r>
            <a:endParaRPr i="1" u="sng"/>
          </a:p>
          <a:p>
            <a:pPr marL="457200" lvl="0" indent="-368300" algn="just" rtl="0">
              <a:spcBef>
                <a:spcPts val="0"/>
              </a:spcBef>
              <a:spcAft>
                <a:spcPts val="0"/>
              </a:spcAft>
              <a:buSzPts val="2200"/>
              <a:buChar char="●"/>
            </a:pPr>
            <a:r>
              <a:rPr lang="en" u="sng">
                <a:solidFill>
                  <a:schemeClr val="hlink"/>
                </a:solidFill>
                <a:hlinkClick r:id="rId3"/>
              </a:rPr>
              <a:t>https://nbviewer.jupyter.org/github/lenguyensonnguyen/bigdata-ch1702039-2019/blob/master/semantic_analysis_test-model_notebook1.ipynb</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6"/>
          <p:cNvSpPr txBox="1">
            <a:spLocks noGrp="1"/>
          </p:cNvSpPr>
          <p:nvPr>
            <p:ph type="title"/>
          </p:nvPr>
        </p:nvSpPr>
        <p:spPr>
          <a:xfrm>
            <a:off x="110400" y="57875"/>
            <a:ext cx="90336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Spark - phân tích ngữ nghĩa (phần tích hợp DeepLearning - BigDL)</a:t>
            </a:r>
            <a:endParaRPr sz="2400"/>
          </a:p>
        </p:txBody>
      </p:sp>
      <p:sp>
        <p:nvSpPr>
          <p:cNvPr id="215" name="Google Shape;215;p36"/>
          <p:cNvSpPr txBox="1">
            <a:spLocks noGrp="1"/>
          </p:cNvSpPr>
          <p:nvPr>
            <p:ph type="body" idx="1"/>
          </p:nvPr>
        </p:nvSpPr>
        <p:spPr>
          <a:xfrm>
            <a:off x="190150" y="986025"/>
            <a:ext cx="3268800" cy="37428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a:t>Tham khảo về thư viện BigDL cho Spark tại:</a:t>
            </a:r>
            <a:endParaRPr/>
          </a:p>
          <a:p>
            <a:pPr marL="457200" lvl="0" indent="-368300" algn="just" rtl="0">
              <a:spcBef>
                <a:spcPts val="0"/>
              </a:spcBef>
              <a:spcAft>
                <a:spcPts val="0"/>
              </a:spcAft>
              <a:buSzPts val="2200"/>
              <a:buChar char="●"/>
            </a:pPr>
            <a:r>
              <a:rPr lang="en" u="sng">
                <a:solidFill>
                  <a:schemeClr val="hlink"/>
                </a:solidFill>
                <a:hlinkClick r:id="rId3"/>
              </a:rPr>
              <a:t>https://bigdl-project.github.io/0.9.0</a:t>
            </a:r>
            <a:endParaRPr/>
          </a:p>
          <a:p>
            <a:pPr marL="0" lvl="0" indent="0" algn="just" rtl="0">
              <a:spcBef>
                <a:spcPts val="1600"/>
              </a:spcBef>
              <a:spcAft>
                <a:spcPts val="1600"/>
              </a:spcAft>
              <a:buNone/>
            </a:pPr>
            <a:endParaRPr/>
          </a:p>
        </p:txBody>
      </p:sp>
      <p:pic>
        <p:nvPicPr>
          <p:cNvPr id="216" name="Google Shape;216;p36"/>
          <p:cNvPicPr preferRelativeResize="0"/>
          <p:nvPr/>
        </p:nvPicPr>
        <p:blipFill>
          <a:blip r:embed="rId4">
            <a:alphaModFix/>
          </a:blip>
          <a:stretch>
            <a:fillRect/>
          </a:stretch>
        </p:blipFill>
        <p:spPr>
          <a:xfrm>
            <a:off x="3508766" y="728375"/>
            <a:ext cx="5589660" cy="441512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37"/>
          <p:cNvSpPr txBox="1">
            <a:spLocks noGrp="1"/>
          </p:cNvSpPr>
          <p:nvPr>
            <p:ph type="title"/>
          </p:nvPr>
        </p:nvSpPr>
        <p:spPr>
          <a:xfrm>
            <a:off x="110400" y="57875"/>
            <a:ext cx="90336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Spark - phân tích ngữ nghĩa (phần tích hợp DeepLearning - BigDL)</a:t>
            </a:r>
            <a:endParaRPr sz="2400"/>
          </a:p>
        </p:txBody>
      </p:sp>
      <p:sp>
        <p:nvSpPr>
          <p:cNvPr id="222" name="Google Shape;222;p37"/>
          <p:cNvSpPr txBox="1">
            <a:spLocks noGrp="1"/>
          </p:cNvSpPr>
          <p:nvPr>
            <p:ph type="body" idx="1"/>
          </p:nvPr>
        </p:nvSpPr>
        <p:spPr>
          <a:xfrm>
            <a:off x="190150" y="986025"/>
            <a:ext cx="3268800" cy="3742800"/>
          </a:xfrm>
          <a:prstGeom prst="rect">
            <a:avLst/>
          </a:prstGeom>
        </p:spPr>
        <p:txBody>
          <a:bodyPr spcFirstLastPara="1" wrap="square" lIns="91425" tIns="91425" rIns="91425" bIns="91425" anchor="t" anchorCtr="0">
            <a:noAutofit/>
          </a:bodyPr>
          <a:lstStyle/>
          <a:p>
            <a:pPr marL="457200" lvl="0" indent="-336550" algn="just" rtl="0">
              <a:spcBef>
                <a:spcPts val="0"/>
              </a:spcBef>
              <a:spcAft>
                <a:spcPts val="0"/>
              </a:spcAft>
              <a:buSzPts val="1700"/>
              <a:buChar char="●"/>
            </a:pPr>
            <a:r>
              <a:rPr lang="en" sz="1700"/>
              <a:t>BigDL có thể tích hợp dễ dàng vào Spark.</a:t>
            </a:r>
            <a:endParaRPr sz="1700"/>
          </a:p>
          <a:p>
            <a:pPr marL="457200" lvl="0" indent="-336550" algn="just" rtl="0">
              <a:spcBef>
                <a:spcPts val="0"/>
              </a:spcBef>
              <a:spcAft>
                <a:spcPts val="0"/>
              </a:spcAft>
              <a:buSzPts val="1700"/>
              <a:buChar char="●"/>
            </a:pPr>
            <a:r>
              <a:rPr lang="en" sz="1700"/>
              <a:t>Việc định nghĩa một Deep Network Model với BigDL khá giống với Keras nên việc xây dựng các mạng Neural phức tạp khá dễ dàng.</a:t>
            </a:r>
            <a:endParaRPr sz="1700"/>
          </a:p>
          <a:p>
            <a:pPr marL="457200" lvl="0" indent="-336550" algn="just" rtl="0">
              <a:spcBef>
                <a:spcPts val="0"/>
              </a:spcBef>
              <a:spcAft>
                <a:spcPts val="0"/>
              </a:spcAft>
              <a:buSzPts val="1700"/>
              <a:buChar char="●"/>
            </a:pPr>
            <a:r>
              <a:rPr lang="en" sz="1700"/>
              <a:t>BigDL hỗ trợ các mạng </a:t>
            </a:r>
            <a:r>
              <a:rPr lang="en" sz="1700" b="1"/>
              <a:t>Convolutional</a:t>
            </a:r>
            <a:r>
              <a:rPr lang="en" sz="1700"/>
              <a:t>, </a:t>
            </a:r>
            <a:r>
              <a:rPr lang="en" sz="1700" b="1"/>
              <a:t>Recurrent </a:t>
            </a:r>
            <a:r>
              <a:rPr lang="en" sz="1700"/>
              <a:t>mà bản thân Spark vẫn chưa hỗ trợ.</a:t>
            </a:r>
            <a:endParaRPr sz="1700"/>
          </a:p>
          <a:p>
            <a:pPr marL="0" lvl="0" indent="0" algn="just" rtl="0">
              <a:spcBef>
                <a:spcPts val="1600"/>
              </a:spcBef>
              <a:spcAft>
                <a:spcPts val="1600"/>
              </a:spcAft>
              <a:buNone/>
            </a:pPr>
            <a:endParaRPr sz="1700"/>
          </a:p>
        </p:txBody>
      </p:sp>
      <p:pic>
        <p:nvPicPr>
          <p:cNvPr id="223" name="Google Shape;223;p37"/>
          <p:cNvPicPr preferRelativeResize="0"/>
          <p:nvPr/>
        </p:nvPicPr>
        <p:blipFill>
          <a:blip r:embed="rId3">
            <a:alphaModFix/>
          </a:blip>
          <a:stretch>
            <a:fillRect/>
          </a:stretch>
        </p:blipFill>
        <p:spPr>
          <a:xfrm>
            <a:off x="3763750" y="1058550"/>
            <a:ext cx="5380250" cy="3026390"/>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227"/>
        <p:cNvGrpSpPr/>
        <p:nvPr/>
      </p:nvGrpSpPr>
      <p:grpSpPr>
        <a:xfrm>
          <a:off x="0" y="0"/>
          <a:ext cx="0" cy="0"/>
          <a:chOff x="0" y="0"/>
          <a:chExt cx="0" cy="0"/>
        </a:xfrm>
      </p:grpSpPr>
      <p:sp>
        <p:nvSpPr>
          <p:cNvPr id="228" name="Google Shape;228;p38"/>
          <p:cNvSpPr txBox="1">
            <a:spLocks noGrp="1"/>
          </p:cNvSpPr>
          <p:nvPr>
            <p:ph type="title"/>
          </p:nvPr>
        </p:nvSpPr>
        <p:spPr>
          <a:xfrm>
            <a:off x="110400" y="57875"/>
            <a:ext cx="90336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Spark - phân tích ngữ nghĩa (phần tích hợp DeepLearning - BigDL)</a:t>
            </a:r>
            <a:endParaRPr sz="2400"/>
          </a:p>
        </p:txBody>
      </p:sp>
      <p:sp>
        <p:nvSpPr>
          <p:cNvPr id="229" name="Google Shape;229;p38"/>
          <p:cNvSpPr txBox="1">
            <a:spLocks noGrp="1"/>
          </p:cNvSpPr>
          <p:nvPr>
            <p:ph type="body" idx="1"/>
          </p:nvPr>
        </p:nvSpPr>
        <p:spPr>
          <a:xfrm>
            <a:off x="190150" y="986025"/>
            <a:ext cx="3268800" cy="3742800"/>
          </a:xfrm>
          <a:prstGeom prst="rect">
            <a:avLst/>
          </a:prstGeom>
        </p:spPr>
        <p:txBody>
          <a:bodyPr spcFirstLastPara="1" wrap="square" lIns="91425" tIns="91425" rIns="91425" bIns="91425" anchor="t" anchorCtr="0">
            <a:noAutofit/>
          </a:bodyPr>
          <a:lstStyle/>
          <a:p>
            <a:pPr marL="457200" lvl="0" indent="-336550" algn="just" rtl="0">
              <a:spcBef>
                <a:spcPts val="0"/>
              </a:spcBef>
              <a:spcAft>
                <a:spcPts val="0"/>
              </a:spcAft>
              <a:buSzPts val="1700"/>
              <a:buChar char="●"/>
            </a:pPr>
            <a:r>
              <a:rPr lang="en" sz="1700" b="1" i="1" u="sng"/>
              <a:t>Cách sử dụng và chi tiết xem tại:</a:t>
            </a:r>
            <a:endParaRPr sz="1700" b="1" i="1" u="sng"/>
          </a:p>
          <a:p>
            <a:pPr marL="457200" lvl="0" indent="-336550" algn="just" rtl="0">
              <a:spcBef>
                <a:spcPts val="0"/>
              </a:spcBef>
              <a:spcAft>
                <a:spcPts val="0"/>
              </a:spcAft>
              <a:buSzPts val="1700"/>
              <a:buChar char="●"/>
            </a:pPr>
            <a:r>
              <a:rPr lang="en" sz="1700" u="sng">
                <a:solidFill>
                  <a:schemeClr val="hlink"/>
                </a:solidFill>
                <a:hlinkClick r:id="rId3"/>
              </a:rPr>
              <a:t>https://nbviewer.jupyter.org/github/lenguyensonnguyen/bigdata-ch1702039-2019/blob/master/semantic_analysis_train-evaluation-model_BIGDL-notebook1.ipynb</a:t>
            </a:r>
            <a:endParaRPr sz="1700"/>
          </a:p>
          <a:p>
            <a:pPr marL="0" lvl="0" indent="0" algn="just" rtl="0">
              <a:spcBef>
                <a:spcPts val="1600"/>
              </a:spcBef>
              <a:spcAft>
                <a:spcPts val="1600"/>
              </a:spcAft>
              <a:buNone/>
            </a:pPr>
            <a:endParaRPr sz="1700"/>
          </a:p>
        </p:txBody>
      </p:sp>
      <p:pic>
        <p:nvPicPr>
          <p:cNvPr id="230" name="Google Shape;230;p38"/>
          <p:cNvPicPr preferRelativeResize="0"/>
          <p:nvPr/>
        </p:nvPicPr>
        <p:blipFill>
          <a:blip r:embed="rId4">
            <a:alphaModFix/>
          </a:blip>
          <a:stretch>
            <a:fillRect/>
          </a:stretch>
        </p:blipFill>
        <p:spPr>
          <a:xfrm>
            <a:off x="3763750" y="1058550"/>
            <a:ext cx="5380250" cy="3026390"/>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9"/>
          <p:cNvSpPr txBox="1">
            <a:spLocks noGrp="1"/>
          </p:cNvSpPr>
          <p:nvPr>
            <p:ph type="title"/>
          </p:nvPr>
        </p:nvSpPr>
        <p:spPr>
          <a:xfrm>
            <a:off x="110400" y="57875"/>
            <a:ext cx="90336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400"/>
              <a:t>Spark - phân tích ngữ nghĩa (triển khai Kafka API)</a:t>
            </a:r>
            <a:endParaRPr sz="2400"/>
          </a:p>
        </p:txBody>
      </p:sp>
      <p:sp>
        <p:nvSpPr>
          <p:cNvPr id="236" name="Google Shape;236;p39"/>
          <p:cNvSpPr txBox="1">
            <a:spLocks noGrp="1"/>
          </p:cNvSpPr>
          <p:nvPr>
            <p:ph type="body" idx="1"/>
          </p:nvPr>
        </p:nvSpPr>
        <p:spPr>
          <a:xfrm>
            <a:off x="190150" y="986025"/>
            <a:ext cx="8637900" cy="3742800"/>
          </a:xfrm>
          <a:prstGeom prst="rect">
            <a:avLst/>
          </a:prstGeom>
        </p:spPr>
        <p:txBody>
          <a:bodyPr spcFirstLastPara="1" wrap="square" lIns="91425" tIns="91425" rIns="91425" bIns="91425" anchor="t" anchorCtr="0">
            <a:noAutofit/>
          </a:bodyPr>
          <a:lstStyle/>
          <a:p>
            <a:pPr marL="457200" lvl="0" indent="-342900" algn="just" rtl="0">
              <a:spcBef>
                <a:spcPts val="0"/>
              </a:spcBef>
              <a:spcAft>
                <a:spcPts val="0"/>
              </a:spcAft>
              <a:buSzPts val="1800"/>
              <a:buChar char="●"/>
            </a:pPr>
            <a:r>
              <a:rPr lang="en" sz="1800"/>
              <a:t>Để có thể sử dụng model đã training trong Spark một cách thuận tiện, dễ dàng và real-time, có thể sử dụng Kafka topic như một dạng API. (xem lại sơ đồ hệ thống ở phần trên)</a:t>
            </a:r>
            <a:endParaRPr sz="1800"/>
          </a:p>
          <a:p>
            <a:pPr marL="457200" lvl="0" indent="-342900" algn="just" rtl="0">
              <a:spcBef>
                <a:spcPts val="0"/>
              </a:spcBef>
              <a:spcAft>
                <a:spcPts val="0"/>
              </a:spcAft>
              <a:buSzPts val="1800"/>
              <a:buChar char="●"/>
            </a:pPr>
            <a:r>
              <a:rPr lang="en" sz="1800"/>
              <a:t>Spark tích hợp việc xử lý streaming khá mạnh mẽ, đặt biệt tích hợp chặt chẽ với Kafka. Link tham khảo việc xử lý streaming trong Spark:</a:t>
            </a:r>
            <a:endParaRPr sz="1800"/>
          </a:p>
          <a:p>
            <a:pPr marL="457200" lvl="0" indent="-342900" algn="just" rtl="0">
              <a:spcBef>
                <a:spcPts val="0"/>
              </a:spcBef>
              <a:spcAft>
                <a:spcPts val="0"/>
              </a:spcAft>
              <a:buSzPts val="1800"/>
              <a:buChar char="●"/>
            </a:pPr>
            <a:r>
              <a:rPr lang="en" sz="1800" u="sng">
                <a:solidFill>
                  <a:schemeClr val="hlink"/>
                </a:solidFill>
                <a:hlinkClick r:id="rId3"/>
              </a:rPr>
              <a:t>https://spark.apache.org/docs/latest/streaming-programming-guide.html</a:t>
            </a:r>
            <a:endParaRPr sz="1800"/>
          </a:p>
          <a:p>
            <a:pPr marL="457200" lvl="0" indent="-342900" algn="just" rtl="0">
              <a:spcBef>
                <a:spcPts val="0"/>
              </a:spcBef>
              <a:spcAft>
                <a:spcPts val="0"/>
              </a:spcAft>
              <a:buSzPts val="1800"/>
              <a:buChar char="●"/>
            </a:pPr>
            <a:r>
              <a:rPr lang="en" sz="1800" b="1" i="1" u="sng"/>
              <a:t>Link notebook thực hiện việc tích hợp model đã train vào Kafka trong Spark:</a:t>
            </a:r>
            <a:endParaRPr sz="1800" b="1" i="1" u="sng"/>
          </a:p>
          <a:p>
            <a:pPr marL="457200" lvl="0" indent="-342900" algn="just" rtl="0">
              <a:spcBef>
                <a:spcPts val="0"/>
              </a:spcBef>
              <a:spcAft>
                <a:spcPts val="0"/>
              </a:spcAft>
              <a:buSzPts val="1800"/>
              <a:buChar char="●"/>
            </a:pPr>
            <a:r>
              <a:rPr lang="en" sz="1800" u="sng">
                <a:solidFill>
                  <a:schemeClr val="hlink"/>
                </a:solidFill>
                <a:hlinkClick r:id="rId4"/>
              </a:rPr>
              <a:t>https://nbviewer.jupyter.org/github/lenguyensonnguyen/bigdata-ch1702039-2019/blob/master/Kafka_semantic_realtime1.ipynb</a:t>
            </a:r>
            <a:endParaRPr sz="1800"/>
          </a:p>
          <a:p>
            <a:pPr marL="0" lvl="0" indent="0" algn="just" rtl="0">
              <a:spcBef>
                <a:spcPts val="1600"/>
              </a:spcBef>
              <a:spcAft>
                <a:spcPts val="1600"/>
              </a:spcAft>
              <a:buNone/>
            </a:pPr>
            <a:endParaRPr sz="180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40"/>
          <p:cNvSpPr txBox="1">
            <a:spLocks noGrp="1"/>
          </p:cNvSpPr>
          <p:nvPr>
            <p:ph type="title"/>
          </p:nvPr>
        </p:nvSpPr>
        <p:spPr>
          <a:xfrm>
            <a:off x="471900" y="57875"/>
            <a:ext cx="8222100" cy="418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2000"/>
              <a:t>Spark - hình ảnh kết quả trên Vlab</a:t>
            </a:r>
            <a:endParaRPr sz="2000"/>
          </a:p>
        </p:txBody>
      </p:sp>
      <p:sp>
        <p:nvSpPr>
          <p:cNvPr id="242" name="Google Shape;242;p40"/>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43" name="Google Shape;243;p40"/>
          <p:cNvPicPr preferRelativeResize="0"/>
          <p:nvPr/>
        </p:nvPicPr>
        <p:blipFill>
          <a:blip r:embed="rId3">
            <a:alphaModFix/>
          </a:blip>
          <a:stretch>
            <a:fillRect/>
          </a:stretch>
        </p:blipFill>
        <p:spPr>
          <a:xfrm>
            <a:off x="423175" y="476063"/>
            <a:ext cx="8297626" cy="4667425"/>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Google Shape;248;p41"/>
          <p:cNvSpPr txBox="1">
            <a:spLocks noGrp="1"/>
          </p:cNvSpPr>
          <p:nvPr>
            <p:ph type="title"/>
          </p:nvPr>
        </p:nvSpPr>
        <p:spPr>
          <a:xfrm>
            <a:off x="471900" y="57875"/>
            <a:ext cx="82221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Spark - hình ảnh kết quả trên Vlab</a:t>
            </a:r>
            <a:endParaRPr sz="3000"/>
          </a:p>
        </p:txBody>
      </p:sp>
      <p:sp>
        <p:nvSpPr>
          <p:cNvPr id="249" name="Google Shape;249;p41"/>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50" name="Google Shape;250;p4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Bài toán &amp; mục tiêu</a:t>
            </a:r>
            <a:endParaRPr b="1"/>
          </a:p>
        </p:txBody>
      </p:sp>
      <p:sp>
        <p:nvSpPr>
          <p:cNvPr id="79" name="Google Shape;79;p15"/>
          <p:cNvSpPr txBox="1">
            <a:spLocks noGrp="1"/>
          </p:cNvSpPr>
          <p:nvPr>
            <p:ph type="body" idx="1"/>
          </p:nvPr>
        </p:nvSpPr>
        <p:spPr>
          <a:xfrm>
            <a:off x="529175" y="831950"/>
            <a:ext cx="8222100" cy="3908400"/>
          </a:xfrm>
          <a:prstGeom prst="rect">
            <a:avLst/>
          </a:prstGeom>
        </p:spPr>
        <p:txBody>
          <a:bodyPr spcFirstLastPara="1" wrap="square" lIns="91425" tIns="91425" rIns="91425" bIns="91425" anchor="t" anchorCtr="0">
            <a:noAutofit/>
          </a:bodyPr>
          <a:lstStyle/>
          <a:p>
            <a:pPr marL="457200" lvl="0" indent="-406400" algn="just" rtl="0">
              <a:spcBef>
                <a:spcPts val="0"/>
              </a:spcBef>
              <a:spcAft>
                <a:spcPts val="0"/>
              </a:spcAft>
              <a:buSzPts val="2800"/>
              <a:buFont typeface="Arial"/>
              <a:buChar char="●"/>
            </a:pPr>
            <a:r>
              <a:rPr lang="en" sz="2800">
                <a:latin typeface="Arial"/>
                <a:ea typeface="Arial"/>
                <a:cs typeface="Arial"/>
                <a:sym typeface="Arial"/>
              </a:rPr>
              <a:t>Xây dựng một hệ thống phân tích thời gian thực tình hình của một chiến lược quảng cáo, marketing cho một đơn vị Agency bất kỳ.</a:t>
            </a:r>
            <a:endParaRPr sz="2800"/>
          </a:p>
          <a:p>
            <a:pPr marL="457200" lvl="0" indent="-406400" algn="just" rtl="0">
              <a:spcBef>
                <a:spcPts val="0"/>
              </a:spcBef>
              <a:spcAft>
                <a:spcPts val="0"/>
              </a:spcAft>
              <a:buSzPts val="2800"/>
              <a:buChar char="●"/>
            </a:pPr>
            <a:r>
              <a:rPr lang="en" sz="2800"/>
              <a:t>Sử dụng một loạt các công nghệ trong BigData Ecosystem từ việc lưu trữ đến tính toán.</a:t>
            </a:r>
            <a:endParaRPr sz="2800"/>
          </a:p>
          <a:p>
            <a:pPr marL="1371600" lvl="0" indent="0" algn="just" rtl="0">
              <a:spcBef>
                <a:spcPts val="1600"/>
              </a:spcBef>
              <a:spcAft>
                <a:spcPts val="1600"/>
              </a:spcAft>
              <a:buNone/>
            </a:pPr>
            <a:endParaRPr sz="280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254"/>
        <p:cNvGrpSpPr/>
        <p:nvPr/>
      </p:nvGrpSpPr>
      <p:grpSpPr>
        <a:xfrm>
          <a:off x="0" y="0"/>
          <a:ext cx="0" cy="0"/>
          <a:chOff x="0" y="0"/>
          <a:chExt cx="0" cy="0"/>
        </a:xfrm>
      </p:grpSpPr>
      <p:sp>
        <p:nvSpPr>
          <p:cNvPr id="255" name="Google Shape;255;p42"/>
          <p:cNvSpPr txBox="1">
            <a:spLocks noGrp="1"/>
          </p:cNvSpPr>
          <p:nvPr>
            <p:ph type="title"/>
          </p:nvPr>
        </p:nvSpPr>
        <p:spPr>
          <a:xfrm>
            <a:off x="471900" y="57875"/>
            <a:ext cx="8222100" cy="5961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Spark - hình ảnh kết quả trên Vlab</a:t>
            </a:r>
            <a:endParaRPr sz="3000"/>
          </a:p>
        </p:txBody>
      </p:sp>
      <p:sp>
        <p:nvSpPr>
          <p:cNvPr id="256" name="Google Shape;256;p42"/>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257" name="Google Shape;257;p4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43"/>
          <p:cNvSpPr txBox="1">
            <a:spLocks noGrp="1"/>
          </p:cNvSpPr>
          <p:nvPr>
            <p:ph type="title"/>
          </p:nvPr>
        </p:nvSpPr>
        <p:spPr>
          <a:xfrm>
            <a:off x="471900" y="57875"/>
            <a:ext cx="8222100" cy="67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Spark - kết quả bằng Jupyter Notebook</a:t>
            </a:r>
            <a:endParaRPr/>
          </a:p>
        </p:txBody>
      </p:sp>
      <p:sp>
        <p:nvSpPr>
          <p:cNvPr id="263" name="Google Shape;263;p43"/>
          <p:cNvSpPr txBox="1">
            <a:spLocks noGrp="1"/>
          </p:cNvSpPr>
          <p:nvPr>
            <p:ph type="body" idx="1"/>
          </p:nvPr>
        </p:nvSpPr>
        <p:spPr>
          <a:xfrm>
            <a:off x="316575" y="973725"/>
            <a:ext cx="8580300" cy="37551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b="1" i="1" u="sng" dirty="0"/>
              <a:t>Đường link gitHub cho toàn bộ file Jupyter Notebook:</a:t>
            </a:r>
            <a:endParaRPr b="1" i="1" u="sng" dirty="0"/>
          </a:p>
          <a:p>
            <a:pPr marL="0" lvl="0" indent="0" algn="just" rtl="0">
              <a:spcBef>
                <a:spcPts val="1600"/>
              </a:spcBef>
              <a:spcAft>
                <a:spcPts val="0"/>
              </a:spcAft>
              <a:buNone/>
            </a:pPr>
            <a:r>
              <a:rPr lang="en" u="sng" dirty="0">
                <a:solidFill>
                  <a:schemeClr val="hlink"/>
                </a:solidFill>
                <a:hlinkClick r:id="rId3"/>
              </a:rPr>
              <a:t>https://github.com/lenguyensonnguyen/bigdata-ch1702039-2019</a:t>
            </a:r>
            <a:endParaRPr dirty="0"/>
          </a:p>
          <a:p>
            <a:pPr marL="0" lvl="0" indent="0" algn="just" rtl="0">
              <a:spcBef>
                <a:spcPts val="1600"/>
              </a:spcBef>
              <a:spcAft>
                <a:spcPts val="1600"/>
              </a:spcAft>
              <a:buNone/>
            </a:pPr>
            <a:r>
              <a:rPr lang="en" dirty="0"/>
              <a:t>Lưu ý: trên Github có file Readme chứa các đường link dẫn đến các file notebook được format dưới dạng full định dạng (nên sử dụng link này), do gitHub không hỗ trợ render </a:t>
            </a:r>
            <a:r>
              <a:rPr lang="en" dirty="0" smtClean="0"/>
              <a:t>HTML </a:t>
            </a:r>
            <a:r>
              <a:rPr lang="en" dirty="0"/>
              <a:t>+ </a:t>
            </a:r>
            <a:r>
              <a:rPr lang="en" dirty="0" smtClean="0"/>
              <a:t>CSS.</a:t>
            </a:r>
            <a:endParaRPr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p44"/>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Tài liệu tham khảo</a:t>
            </a:r>
            <a:r>
              <a:rPr lang="en"/>
              <a:t> </a:t>
            </a:r>
            <a:endParaRPr/>
          </a:p>
        </p:txBody>
      </p:sp>
      <p:sp>
        <p:nvSpPr>
          <p:cNvPr id="269" name="Google Shape;269;p44"/>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55600" algn="just" rtl="0">
              <a:spcBef>
                <a:spcPts val="0"/>
              </a:spcBef>
              <a:spcAft>
                <a:spcPts val="0"/>
              </a:spcAft>
              <a:buSzPts val="2000"/>
              <a:buAutoNum type="arabicPeriod"/>
            </a:pPr>
            <a:r>
              <a:rPr lang="en" sz="2000">
                <a:latin typeface="Arial"/>
                <a:ea typeface="Arial"/>
                <a:cs typeface="Arial"/>
                <a:sym typeface="Arial"/>
              </a:rPr>
              <a:t>https://blog.florimond.dev/building-a-streaming-fraud-detection-system-with-kafka-and-python</a:t>
            </a:r>
            <a:endParaRPr sz="2000">
              <a:latin typeface="Arial"/>
              <a:ea typeface="Arial"/>
              <a:cs typeface="Arial"/>
              <a:sym typeface="Arial"/>
            </a:endParaRPr>
          </a:p>
          <a:p>
            <a:pPr marL="457200" lvl="0" indent="-355600" algn="just" rtl="0">
              <a:spcBef>
                <a:spcPts val="0"/>
              </a:spcBef>
              <a:spcAft>
                <a:spcPts val="0"/>
              </a:spcAft>
              <a:buSzPts val="2000"/>
              <a:buAutoNum type="arabicPeriod"/>
            </a:pPr>
            <a:r>
              <a:rPr lang="en" sz="2000">
                <a:latin typeface="Arial"/>
                <a:ea typeface="Arial"/>
                <a:cs typeface="Arial"/>
                <a:sym typeface="Arial"/>
              </a:rPr>
              <a:t>https://markhneedham.com/blog/2019/05/29/loading-tweets-twint-kafka-neo4j/</a:t>
            </a:r>
            <a:endParaRPr sz="2000">
              <a:latin typeface="Arial"/>
              <a:ea typeface="Arial"/>
              <a:cs typeface="Arial"/>
              <a:sym typeface="Arial"/>
            </a:endParaRPr>
          </a:p>
          <a:p>
            <a:pPr marL="457200" lvl="0" indent="-355600" algn="just" rtl="0">
              <a:spcBef>
                <a:spcPts val="0"/>
              </a:spcBef>
              <a:spcAft>
                <a:spcPts val="0"/>
              </a:spcAft>
              <a:buSzPts val="2000"/>
              <a:buAutoNum type="arabicPeriod"/>
            </a:pPr>
            <a:r>
              <a:rPr lang="en" sz="2000">
                <a:latin typeface="Arial"/>
                <a:ea typeface="Arial"/>
                <a:cs typeface="Arial"/>
                <a:sym typeface="Arial"/>
              </a:rPr>
              <a:t>https://github.com/twintproject/twint</a:t>
            </a:r>
            <a:endParaRPr sz="2000">
              <a:latin typeface="Arial"/>
              <a:ea typeface="Arial"/>
              <a:cs typeface="Arial"/>
              <a:sym typeface="Arial"/>
            </a:endParaRPr>
          </a:p>
          <a:p>
            <a:pPr marL="457200" lvl="0" indent="-355600" algn="just" rtl="0">
              <a:spcBef>
                <a:spcPts val="0"/>
              </a:spcBef>
              <a:spcAft>
                <a:spcPts val="0"/>
              </a:spcAft>
              <a:buSzPts val="2000"/>
              <a:buAutoNum type="arabicPeriod"/>
            </a:pPr>
            <a:r>
              <a:rPr lang="en" sz="2000">
                <a:latin typeface="Arial"/>
                <a:ea typeface="Arial"/>
                <a:cs typeface="Arial"/>
                <a:sym typeface="Arial"/>
              </a:rPr>
              <a:t>https://kafka.apache.org/quickstart</a:t>
            </a:r>
            <a:endParaRPr sz="2000">
              <a:latin typeface="Arial"/>
              <a:ea typeface="Arial"/>
              <a:cs typeface="Arial"/>
              <a:sym typeface="Arial"/>
            </a:endParaRPr>
          </a:p>
          <a:p>
            <a:pPr marL="457200" lvl="0" indent="-355600" algn="just" rtl="0">
              <a:spcBef>
                <a:spcPts val="0"/>
              </a:spcBef>
              <a:spcAft>
                <a:spcPts val="0"/>
              </a:spcAft>
              <a:buSzPts val="2000"/>
              <a:buAutoNum type="arabicPeriod"/>
            </a:pPr>
            <a:r>
              <a:rPr lang="en" sz="2000">
                <a:latin typeface="Arial"/>
                <a:ea typeface="Arial"/>
                <a:cs typeface="Arial"/>
                <a:sym typeface="Arial"/>
              </a:rPr>
              <a:t>https://community.plot.ly/t/python-in-real-time/20533/2</a:t>
            </a:r>
            <a:endParaRPr sz="2000">
              <a:latin typeface="Arial"/>
              <a:ea typeface="Arial"/>
              <a:cs typeface="Arial"/>
              <a:sym typeface="Arial"/>
            </a:endParaRPr>
          </a:p>
          <a:p>
            <a:pPr marL="457200" lvl="0" indent="-355600" algn="just" rtl="0">
              <a:spcBef>
                <a:spcPts val="0"/>
              </a:spcBef>
              <a:spcAft>
                <a:spcPts val="0"/>
              </a:spcAft>
              <a:buSzPts val="2000"/>
              <a:buAutoNum type="arabicPeriod"/>
            </a:pPr>
            <a:r>
              <a:rPr lang="en" sz="2000" u="sng">
                <a:solidFill>
                  <a:schemeClr val="hlink"/>
                </a:solidFill>
                <a:hlinkClick r:id="rId3"/>
              </a:rPr>
              <a:t>https://spark.apache.org/docs/latest</a:t>
            </a:r>
            <a:endParaRPr sz="2000"/>
          </a:p>
          <a:p>
            <a:pPr marL="457200" lvl="0" indent="-355600" algn="just" rtl="0">
              <a:spcBef>
                <a:spcPts val="0"/>
              </a:spcBef>
              <a:spcAft>
                <a:spcPts val="0"/>
              </a:spcAft>
              <a:buSzPts val="2000"/>
              <a:buAutoNum type="arabicPeriod"/>
            </a:pPr>
            <a:r>
              <a:rPr lang="en" sz="2000" u="sng">
                <a:solidFill>
                  <a:schemeClr val="hlink"/>
                </a:solidFill>
                <a:hlinkClick r:id="rId4"/>
              </a:rPr>
              <a:t>https://bigdl-project.github.io/0.9.0</a:t>
            </a:r>
            <a:endParaRPr sz="200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273"/>
        <p:cNvGrpSpPr/>
        <p:nvPr/>
      </p:nvGrpSpPr>
      <p:grpSpPr>
        <a:xfrm>
          <a:off x="0" y="0"/>
          <a:ext cx="0" cy="0"/>
          <a:chOff x="0" y="0"/>
          <a:chExt cx="0" cy="0"/>
        </a:xfrm>
      </p:grpSpPr>
      <p:sp>
        <p:nvSpPr>
          <p:cNvPr id="274" name="Google Shape;274;p45"/>
          <p:cNvSpPr txBox="1">
            <a:spLocks noGrp="1"/>
          </p:cNvSpPr>
          <p:nvPr>
            <p:ph type="title"/>
          </p:nvPr>
        </p:nvSpPr>
        <p:spPr>
          <a:xfrm>
            <a:off x="226078" y="357800"/>
            <a:ext cx="2808000" cy="9534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000"/>
              <a:t>Thanks!</a:t>
            </a:r>
            <a:endParaRPr sz="3000"/>
          </a:p>
        </p:txBody>
      </p:sp>
      <p:sp>
        <p:nvSpPr>
          <p:cNvPr id="275" name="Google Shape;275;p45"/>
          <p:cNvSpPr txBox="1">
            <a:spLocks noGrp="1"/>
          </p:cNvSpPr>
          <p:nvPr>
            <p:ph type="body" idx="1"/>
          </p:nvPr>
        </p:nvSpPr>
        <p:spPr>
          <a:xfrm>
            <a:off x="226075" y="1465800"/>
            <a:ext cx="1948500" cy="3163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b="1"/>
              <a:t>Contact us:</a:t>
            </a:r>
            <a:endParaRPr sz="1400" b="1"/>
          </a:p>
          <a:p>
            <a:pPr marL="0" lvl="0" indent="0" algn="l" rtl="0">
              <a:spcBef>
                <a:spcPts val="1600"/>
              </a:spcBef>
              <a:spcAft>
                <a:spcPts val="0"/>
              </a:spcAft>
              <a:buNone/>
            </a:pPr>
            <a:r>
              <a:rPr lang="en" sz="1400"/>
              <a:t>Big Data &amp; Deep Learning Lab </a:t>
            </a:r>
            <a:endParaRPr sz="1400"/>
          </a:p>
          <a:p>
            <a:pPr marL="0" lvl="0" indent="0" algn="l" rtl="0">
              <a:spcBef>
                <a:spcPts val="0"/>
              </a:spcBef>
              <a:spcAft>
                <a:spcPts val="0"/>
              </a:spcAft>
              <a:buNone/>
            </a:pPr>
            <a:r>
              <a:rPr lang="en" sz="1400"/>
              <a:t>Ho Chi Minh City, Vietnam</a:t>
            </a:r>
            <a:endParaRPr sz="1400"/>
          </a:p>
          <a:p>
            <a:pPr marL="0" lvl="0" indent="0" algn="l" rtl="0">
              <a:spcBef>
                <a:spcPts val="1600"/>
              </a:spcBef>
              <a:spcAft>
                <a:spcPts val="0"/>
              </a:spcAft>
              <a:buNone/>
            </a:pPr>
            <a:r>
              <a:rPr lang="en" sz="1400"/>
              <a:t>b2dl.uit@gmail.com</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 </a:t>
            </a:r>
            <a:endParaRPr sz="1400"/>
          </a:p>
        </p:txBody>
      </p:sp>
      <p:pic>
        <p:nvPicPr>
          <p:cNvPr id="276" name="Google Shape;276;p45"/>
          <p:cNvPicPr preferRelativeResize="0"/>
          <p:nvPr/>
        </p:nvPicPr>
        <p:blipFill>
          <a:blip r:embed="rId3">
            <a:alphaModFix/>
          </a:blip>
          <a:stretch>
            <a:fillRect/>
          </a:stretch>
        </p:blipFill>
        <p:spPr>
          <a:xfrm>
            <a:off x="2387301" y="0"/>
            <a:ext cx="6756700" cy="5143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6"/>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 Yêu cầu</a:t>
            </a:r>
            <a:r>
              <a:rPr lang="en"/>
              <a:t> </a:t>
            </a:r>
            <a:endParaRPr/>
          </a:p>
        </p:txBody>
      </p:sp>
      <p:sp>
        <p:nvSpPr>
          <p:cNvPr id="85" name="Google Shape;85;p16"/>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sz="3200">
                <a:latin typeface="Arial"/>
                <a:ea typeface="Arial"/>
                <a:cs typeface="Arial"/>
                <a:sym typeface="Arial"/>
              </a:rPr>
              <a:t>Thu thập được tất các tweet đang nói về chiến dịch quảng cáo. </a:t>
            </a:r>
            <a:endParaRPr sz="3200">
              <a:latin typeface="Arial"/>
              <a:ea typeface="Arial"/>
              <a:cs typeface="Arial"/>
              <a:sym typeface="Arial"/>
            </a:endParaRPr>
          </a:p>
          <a:p>
            <a:pPr marL="457200" lvl="0" indent="-368300" algn="just" rtl="0">
              <a:spcBef>
                <a:spcPts val="0"/>
              </a:spcBef>
              <a:spcAft>
                <a:spcPts val="0"/>
              </a:spcAft>
              <a:buSzPts val="2200"/>
              <a:buChar char="●"/>
            </a:pPr>
            <a:r>
              <a:rPr lang="en" sz="3200">
                <a:latin typeface="Arial"/>
                <a:ea typeface="Arial"/>
                <a:cs typeface="Arial"/>
                <a:sym typeface="Arial"/>
              </a:rPr>
              <a:t>Dữ liệu cần được sẵn sàng với độ trễ thấp nhất có thể. </a:t>
            </a:r>
            <a:endParaRPr sz="3200">
              <a:latin typeface="Arial"/>
              <a:ea typeface="Arial"/>
              <a:cs typeface="Arial"/>
              <a:sym typeface="Arial"/>
            </a:endParaRPr>
          </a:p>
          <a:p>
            <a:pPr marL="457200" lvl="0" indent="-368300" algn="just" rtl="0">
              <a:spcBef>
                <a:spcPts val="0"/>
              </a:spcBef>
              <a:spcAft>
                <a:spcPts val="0"/>
              </a:spcAft>
              <a:buSzPts val="2200"/>
              <a:buChar char="●"/>
            </a:pPr>
            <a:r>
              <a:rPr lang="en" sz="3200">
                <a:latin typeface="Arial"/>
                <a:ea typeface="Arial"/>
                <a:cs typeface="Arial"/>
                <a:sym typeface="Arial"/>
              </a:rPr>
              <a:t>Hệ thống phải có khả năng chịu lỗi cũng như tránh mất mát dữ liệu.</a:t>
            </a:r>
            <a:endParaRPr sz="1100">
              <a:latin typeface="Arial"/>
              <a:ea typeface="Arial"/>
              <a:cs typeface="Arial"/>
              <a:sym typeface="Arial"/>
            </a:endParaRPr>
          </a:p>
          <a:p>
            <a:pPr marL="457200" lvl="0" indent="0" algn="just" rtl="0">
              <a:spcBef>
                <a:spcPts val="1600"/>
              </a:spcBef>
              <a:spcAft>
                <a:spcPts val="0"/>
              </a:spcAft>
              <a:buNone/>
            </a:pPr>
            <a:endParaRPr/>
          </a:p>
          <a:p>
            <a:pPr marL="457200" lvl="0" indent="0" algn="just" rtl="0">
              <a:spcBef>
                <a:spcPts val="1600"/>
              </a:spcBef>
              <a:spcAft>
                <a:spcPts val="0"/>
              </a:spcAft>
              <a:buNone/>
            </a:pPr>
            <a:endParaRPr/>
          </a:p>
          <a:p>
            <a:pPr marL="914400" lvl="0" indent="0" algn="just" rtl="0">
              <a:spcBef>
                <a:spcPts val="1600"/>
              </a:spcBef>
              <a:spcAft>
                <a:spcPts val="1600"/>
              </a:spcAft>
              <a:buNone/>
            </a:pPr>
            <a:endParaRPr sz="18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Kiến trúc</a:t>
            </a:r>
            <a:r>
              <a:rPr lang="en"/>
              <a:t> </a:t>
            </a:r>
            <a:endParaRPr/>
          </a:p>
        </p:txBody>
      </p:sp>
      <p:sp>
        <p:nvSpPr>
          <p:cNvPr id="91" name="Google Shape;91;p17"/>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92" name="Google Shape;92;p17"/>
          <p:cNvPicPr preferRelativeResize="0"/>
          <p:nvPr/>
        </p:nvPicPr>
        <p:blipFill>
          <a:blip r:embed="rId3">
            <a:alphaModFix/>
          </a:blip>
          <a:stretch>
            <a:fillRect/>
          </a:stretch>
        </p:blipFill>
        <p:spPr>
          <a:xfrm>
            <a:off x="2915405" y="-5897"/>
            <a:ext cx="6228591" cy="51435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 Kiến trúc </a:t>
            </a:r>
            <a:r>
              <a:rPr lang="en"/>
              <a:t> </a:t>
            </a:r>
            <a:endParaRPr/>
          </a:p>
        </p:txBody>
      </p:sp>
      <p:sp>
        <p:nvSpPr>
          <p:cNvPr id="98" name="Google Shape;98;p18"/>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r>
              <a:rPr lang="en"/>
              <a:t>Twitter bot</a:t>
            </a:r>
            <a:endParaRPr/>
          </a:p>
          <a:p>
            <a:pPr marL="457200" lvl="0" indent="-368300" algn="l" rtl="0">
              <a:spcBef>
                <a:spcPts val="0"/>
              </a:spcBef>
              <a:spcAft>
                <a:spcPts val="0"/>
              </a:spcAft>
              <a:buSzPts val="2200"/>
              <a:buChar char="●"/>
            </a:pPr>
            <a:r>
              <a:rPr lang="en"/>
              <a:t>Kafka cluster</a:t>
            </a:r>
            <a:endParaRPr/>
          </a:p>
          <a:p>
            <a:pPr marL="457200" lvl="0" indent="-368300" algn="l" rtl="0">
              <a:spcBef>
                <a:spcPts val="0"/>
              </a:spcBef>
              <a:spcAft>
                <a:spcPts val="0"/>
              </a:spcAft>
              <a:buSzPts val="2200"/>
              <a:buChar char="●"/>
            </a:pPr>
            <a:r>
              <a:rPr lang="en"/>
              <a:t>MongoDB</a:t>
            </a:r>
            <a:endParaRPr/>
          </a:p>
          <a:p>
            <a:pPr marL="457200" lvl="0" indent="-368300" algn="l" rtl="0">
              <a:spcBef>
                <a:spcPts val="0"/>
              </a:spcBef>
              <a:spcAft>
                <a:spcPts val="0"/>
              </a:spcAft>
              <a:buSzPts val="2200"/>
              <a:buChar char="●"/>
            </a:pPr>
            <a:r>
              <a:rPr lang="en"/>
              <a:t>Spark cluster analysis</a:t>
            </a: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Twitter Bot</a:t>
            </a:r>
            <a:r>
              <a:rPr lang="en"/>
              <a:t> </a:t>
            </a:r>
            <a:endParaRPr/>
          </a:p>
        </p:txBody>
      </p:sp>
      <p:sp>
        <p:nvSpPr>
          <p:cNvPr id="104" name="Google Shape;104;p19"/>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r>
              <a:rPr lang="en"/>
              <a:t>Nhiệm vụ lấy tweets từ twitter </a:t>
            </a: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105" name="Google Shape;105;p19"/>
          <p:cNvPicPr preferRelativeResize="0"/>
          <p:nvPr/>
        </p:nvPicPr>
        <p:blipFill>
          <a:blip r:embed="rId3">
            <a:alphaModFix/>
          </a:blip>
          <a:stretch>
            <a:fillRect/>
          </a:stretch>
        </p:blipFill>
        <p:spPr>
          <a:xfrm>
            <a:off x="3060300" y="1882275"/>
            <a:ext cx="2857500" cy="1600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20"/>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Kafka</a:t>
            </a:r>
            <a:r>
              <a:rPr lang="en"/>
              <a:t> </a:t>
            </a:r>
            <a:endParaRPr/>
          </a:p>
        </p:txBody>
      </p:sp>
      <p:sp>
        <p:nvSpPr>
          <p:cNvPr id="111" name="Google Shape;111;p20"/>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l" rtl="0">
              <a:spcBef>
                <a:spcPts val="0"/>
              </a:spcBef>
              <a:spcAft>
                <a:spcPts val="0"/>
              </a:spcAft>
              <a:buSzPts val="2200"/>
              <a:buChar char="●"/>
            </a:pPr>
            <a:endParaRPr/>
          </a:p>
          <a:p>
            <a:pPr marL="457200" lvl="0" indent="0" algn="l" rtl="0">
              <a:spcBef>
                <a:spcPts val="1600"/>
              </a:spcBef>
              <a:spcAft>
                <a:spcPts val="0"/>
              </a:spcAft>
              <a:buNone/>
            </a:pPr>
            <a:endParaRPr/>
          </a:p>
          <a:p>
            <a:pPr marL="914400" lvl="0" indent="0" algn="l" rtl="0">
              <a:spcBef>
                <a:spcPts val="1600"/>
              </a:spcBef>
              <a:spcAft>
                <a:spcPts val="1600"/>
              </a:spcAft>
              <a:buNone/>
            </a:pPr>
            <a:endParaRPr sz="1800"/>
          </a:p>
        </p:txBody>
      </p:sp>
      <p:pic>
        <p:nvPicPr>
          <p:cNvPr id="112" name="Google Shape;112;p20"/>
          <p:cNvPicPr preferRelativeResize="0"/>
          <p:nvPr/>
        </p:nvPicPr>
        <p:blipFill>
          <a:blip r:embed="rId3">
            <a:alphaModFix/>
          </a:blip>
          <a:stretch>
            <a:fillRect/>
          </a:stretch>
        </p:blipFill>
        <p:spPr>
          <a:xfrm>
            <a:off x="3514328" y="57875"/>
            <a:ext cx="5629675" cy="4762682"/>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6"/>
        <p:cNvGrpSpPr/>
        <p:nvPr/>
      </p:nvGrpSpPr>
      <p:grpSpPr>
        <a:xfrm>
          <a:off x="0" y="0"/>
          <a:ext cx="0" cy="0"/>
          <a:chOff x="0" y="0"/>
          <a:chExt cx="0" cy="0"/>
        </a:xfrm>
      </p:grpSpPr>
      <p:sp>
        <p:nvSpPr>
          <p:cNvPr id="117" name="Google Shape;117;p21"/>
          <p:cNvSpPr txBox="1">
            <a:spLocks noGrp="1"/>
          </p:cNvSpPr>
          <p:nvPr>
            <p:ph type="title"/>
          </p:nvPr>
        </p:nvSpPr>
        <p:spPr>
          <a:xfrm>
            <a:off x="471900" y="57875"/>
            <a:ext cx="8222100" cy="670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b="1"/>
              <a:t>Kafka</a:t>
            </a:r>
            <a:r>
              <a:rPr lang="en"/>
              <a:t> </a:t>
            </a:r>
            <a:endParaRPr/>
          </a:p>
        </p:txBody>
      </p:sp>
      <p:sp>
        <p:nvSpPr>
          <p:cNvPr id="118" name="Google Shape;118;p21"/>
          <p:cNvSpPr txBox="1">
            <a:spLocks noGrp="1"/>
          </p:cNvSpPr>
          <p:nvPr>
            <p:ph type="body" idx="1"/>
          </p:nvPr>
        </p:nvSpPr>
        <p:spPr>
          <a:xfrm>
            <a:off x="471900" y="820500"/>
            <a:ext cx="8222100" cy="3908400"/>
          </a:xfrm>
          <a:prstGeom prst="rect">
            <a:avLst/>
          </a:prstGeom>
        </p:spPr>
        <p:txBody>
          <a:bodyPr spcFirstLastPara="1" wrap="square" lIns="91425" tIns="91425" rIns="91425" bIns="91425" anchor="t" anchorCtr="0">
            <a:noAutofit/>
          </a:bodyPr>
          <a:lstStyle/>
          <a:p>
            <a:pPr marL="457200" lvl="0" indent="-368300" algn="just" rtl="0">
              <a:spcBef>
                <a:spcPts val="0"/>
              </a:spcBef>
              <a:spcAft>
                <a:spcPts val="0"/>
              </a:spcAft>
              <a:buSzPts val="2200"/>
              <a:buChar char="●"/>
            </a:pPr>
            <a:r>
              <a:rPr lang="en"/>
              <a:t>Kafka dùng để streaming tweets </a:t>
            </a:r>
            <a:endParaRPr/>
          </a:p>
          <a:p>
            <a:pPr marL="457200" lvl="0" indent="-368300" algn="just" rtl="0">
              <a:spcBef>
                <a:spcPts val="0"/>
              </a:spcBef>
              <a:spcAft>
                <a:spcPts val="0"/>
              </a:spcAft>
              <a:buSzPts val="2200"/>
              <a:buChar char="●"/>
            </a:pPr>
            <a:r>
              <a:rPr lang="en"/>
              <a:t>Lý do sử dụng:</a:t>
            </a:r>
            <a:endParaRPr/>
          </a:p>
          <a:p>
            <a:pPr marL="914400" lvl="1" indent="-355600" algn="just" rtl="0">
              <a:spcBef>
                <a:spcPts val="0"/>
              </a:spcBef>
              <a:spcAft>
                <a:spcPts val="0"/>
              </a:spcAft>
              <a:buSzPts val="2000"/>
              <a:buChar char="○"/>
            </a:pPr>
            <a:r>
              <a:rPr lang="en" sz="2200">
                <a:latin typeface="Arial"/>
                <a:ea typeface="Arial"/>
                <a:cs typeface="Arial"/>
                <a:sym typeface="Arial"/>
              </a:rPr>
              <a:t>Số lượng tweet về chủ đề quảng cáo đến dồn dập (Có thể lên tới 200,000 messages).</a:t>
            </a:r>
            <a:endParaRPr sz="2200">
              <a:latin typeface="Arial"/>
              <a:ea typeface="Arial"/>
              <a:cs typeface="Arial"/>
              <a:sym typeface="Arial"/>
            </a:endParaRPr>
          </a:p>
          <a:p>
            <a:pPr marL="914400" lvl="1" indent="-355600" algn="just" rtl="0">
              <a:spcBef>
                <a:spcPts val="0"/>
              </a:spcBef>
              <a:spcAft>
                <a:spcPts val="0"/>
              </a:spcAft>
              <a:buSzPts val="2000"/>
              <a:buChar char="○"/>
            </a:pPr>
            <a:r>
              <a:rPr lang="en" sz="2200">
                <a:latin typeface="Arial"/>
                <a:ea typeface="Arial"/>
                <a:cs typeface="Arial"/>
                <a:sym typeface="Arial"/>
              </a:rPr>
              <a:t>Hệ thống yêu cầu độ chịu lỗi cao (Kafka cluster trên 5 máy). Các messages được nhân bản (replicate) đảm bảo toàn vẹn của dữ liệu. </a:t>
            </a:r>
            <a:endParaRPr sz="2200">
              <a:latin typeface="Arial"/>
              <a:ea typeface="Arial"/>
              <a:cs typeface="Arial"/>
              <a:sym typeface="Arial"/>
            </a:endParaRPr>
          </a:p>
          <a:p>
            <a:pPr marL="914400" lvl="1" indent="-355600" algn="just" rtl="0">
              <a:spcBef>
                <a:spcPts val="0"/>
              </a:spcBef>
              <a:spcAft>
                <a:spcPts val="0"/>
              </a:spcAft>
              <a:buSzPts val="2000"/>
              <a:buChar char="○"/>
            </a:pPr>
            <a:r>
              <a:rPr lang="en" sz="2200">
                <a:latin typeface="Arial"/>
                <a:ea typeface="Arial"/>
                <a:cs typeface="Arial"/>
                <a:sym typeface="Arial"/>
              </a:rPr>
              <a:t>Hệ thống dễ dàng được mở rộng theo chiều ngang </a:t>
            </a:r>
            <a:endParaRPr sz="2200">
              <a:latin typeface="Arial"/>
              <a:ea typeface="Arial"/>
              <a:cs typeface="Arial"/>
              <a:sym typeface="Arial"/>
            </a:endParaRPr>
          </a:p>
          <a:p>
            <a:pPr marL="914400" lvl="1" indent="-355600" algn="just" rtl="0">
              <a:spcBef>
                <a:spcPts val="0"/>
              </a:spcBef>
              <a:spcAft>
                <a:spcPts val="0"/>
              </a:spcAft>
              <a:buSzPts val="2000"/>
              <a:buChar char="○"/>
            </a:pPr>
            <a:r>
              <a:rPr lang="en" sz="2200">
                <a:latin typeface="Arial"/>
                <a:ea typeface="Arial"/>
                <a:cs typeface="Arial"/>
                <a:sym typeface="Arial"/>
              </a:rPr>
              <a:t>Dữ liệu mới sẽ được tự động cập nhập cho các consumers.</a:t>
            </a:r>
            <a:endParaRPr sz="2200">
              <a:latin typeface="Arial"/>
              <a:ea typeface="Arial"/>
              <a:cs typeface="Arial"/>
              <a:sym typeface="Arial"/>
            </a:endParaRPr>
          </a:p>
          <a:p>
            <a:pPr marL="914400" lvl="0" indent="0" algn="just" rtl="0">
              <a:spcBef>
                <a:spcPts val="1600"/>
              </a:spcBef>
              <a:spcAft>
                <a:spcPts val="0"/>
              </a:spcAft>
              <a:buNone/>
            </a:pPr>
            <a:endParaRPr sz="1100">
              <a:latin typeface="Arial"/>
              <a:ea typeface="Arial"/>
              <a:cs typeface="Arial"/>
              <a:sym typeface="Arial"/>
            </a:endParaRPr>
          </a:p>
          <a:p>
            <a:pPr marL="914400" lvl="0" indent="0" algn="just" rtl="0">
              <a:spcBef>
                <a:spcPts val="1600"/>
              </a:spcBef>
              <a:spcAft>
                <a:spcPts val="0"/>
              </a:spcAft>
              <a:buNone/>
            </a:pPr>
            <a:r>
              <a:rPr lang="en"/>
              <a:t> </a:t>
            </a:r>
            <a:endParaRPr/>
          </a:p>
          <a:p>
            <a:pPr marL="457200" lvl="0" indent="0" algn="just" rtl="0">
              <a:spcBef>
                <a:spcPts val="1600"/>
              </a:spcBef>
              <a:spcAft>
                <a:spcPts val="0"/>
              </a:spcAft>
              <a:buNone/>
            </a:pPr>
            <a:endParaRPr/>
          </a:p>
          <a:p>
            <a:pPr marL="914400" lvl="0" indent="0" algn="just" rtl="0">
              <a:spcBef>
                <a:spcPts val="1600"/>
              </a:spcBef>
              <a:spcAft>
                <a:spcPts val="1600"/>
              </a:spcAft>
              <a:buNone/>
            </a:pPr>
            <a:endParaRPr sz="1800"/>
          </a:p>
        </p:txBody>
      </p:sp>
    </p:spTree>
  </p:cSld>
  <p:clrMapOvr>
    <a:masterClrMapping/>
  </p:clrMapOvr>
</p:sld>
</file>

<file path=ppt/theme/theme1.xml><?xml version="1.0" encoding="utf-8"?>
<a:theme xmlns:a="http://schemas.openxmlformats.org/drawingml/2006/main" name="Material - R01">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1260</Words>
  <Application>Microsoft Office PowerPoint</Application>
  <PresentationFormat>On-screen Show (16:9)</PresentationFormat>
  <Paragraphs>124</Paragraphs>
  <Slides>33</Slides>
  <Notes>33</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33</vt:i4>
      </vt:variant>
    </vt:vector>
  </HeadingPairs>
  <TitlesOfParts>
    <vt:vector size="36" baseType="lpstr">
      <vt:lpstr>Arial</vt:lpstr>
      <vt:lpstr>Roboto</vt:lpstr>
      <vt:lpstr>Material - R01</vt:lpstr>
      <vt:lpstr>IT2304 - XỬ LÍ DỮ LIỆU LỚN Báo cáo cuối kì </vt:lpstr>
      <vt:lpstr>PowerPoint Presentation</vt:lpstr>
      <vt:lpstr>Bài toán &amp; mục tiêu</vt:lpstr>
      <vt:lpstr> Yêu cầu </vt:lpstr>
      <vt:lpstr>Kiến trúc </vt:lpstr>
      <vt:lpstr> Kiến trúc  </vt:lpstr>
      <vt:lpstr>Twitter Bot </vt:lpstr>
      <vt:lpstr>Kafka </vt:lpstr>
      <vt:lpstr>Kafka </vt:lpstr>
      <vt:lpstr>MongoDB </vt:lpstr>
      <vt:lpstr>MongoDB </vt:lpstr>
      <vt:lpstr>MongoDB</vt:lpstr>
      <vt:lpstr> Một vài hình ảnh hoạt động của hệ thống </vt:lpstr>
      <vt:lpstr> Một vài hình ảnh hoạt động của hệ thống </vt:lpstr>
      <vt:lpstr> Một vài hình ảnh hoạt động của hệ thống </vt:lpstr>
      <vt:lpstr>Source code  Hệ thống </vt:lpstr>
      <vt:lpstr>Spark - tổng quan</vt:lpstr>
      <vt:lpstr>Spark - mô hình cluster (phần cài đặt)</vt:lpstr>
      <vt:lpstr>Spark - phân tích ngữ nghĩa (phần xây dựng model - Spark MLlib)</vt:lpstr>
      <vt:lpstr>Spark - phân tích ngữ nghĩa (phần xây dựng model - Spark MLlib)</vt:lpstr>
      <vt:lpstr>Spark - phân tích ngữ nghĩa (phần xây dựng model - Spark MLlib)</vt:lpstr>
      <vt:lpstr>Spark - phân tích ngữ nghĩa (phần xây dựng model - Spark MLlib)</vt:lpstr>
      <vt:lpstr>Spark - phân tích ngữ nghĩa (phần đánh giá - Spark MLlib)</vt:lpstr>
      <vt:lpstr>Spark - phân tích ngữ nghĩa (phần tích hợp DeepLearning - BigDL)</vt:lpstr>
      <vt:lpstr>Spark - phân tích ngữ nghĩa (phần tích hợp DeepLearning - BigDL)</vt:lpstr>
      <vt:lpstr>Spark - phân tích ngữ nghĩa (phần tích hợp DeepLearning - BigDL)</vt:lpstr>
      <vt:lpstr>Spark - phân tích ngữ nghĩa (triển khai Kafka API)</vt:lpstr>
      <vt:lpstr>Spark - hình ảnh kết quả trên Vlab</vt:lpstr>
      <vt:lpstr>Spark - hình ảnh kết quả trên Vlab</vt:lpstr>
      <vt:lpstr>Spark - hình ảnh kết quả trên Vlab</vt:lpstr>
      <vt:lpstr>Spark - kết quả bằng Jupyter Notebook</vt:lpstr>
      <vt:lpstr>Tài liệu tham khảo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IT2304 - XỬ LÍ DỮ LIỆU LỚN Báo cáo cuối kì</dc:title>
  <dc:creator>baole</dc:creator>
  <cp:lastModifiedBy>baole</cp:lastModifiedBy>
  <cp:revision>3</cp:revision>
  <dcterms:modified xsi:type="dcterms:W3CDTF">2019-11-14T10:51:02Z</dcterms:modified>
</cp:coreProperties>
</file>